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6" r:id="rId6"/>
    <p:sldId id="267" r:id="rId7"/>
    <p:sldId id="268" r:id="rId8"/>
    <p:sldId id="260" r:id="rId9"/>
    <p:sldId id="261" r:id="rId10"/>
    <p:sldId id="262" r:id="rId11"/>
    <p:sldId id="269" r:id="rId12"/>
    <p:sldId id="264" r:id="rId13"/>
    <p:sldId id="270" r:id="rId14"/>
    <p:sldId id="265" r:id="rId15"/>
  </p:sldIdLst>
  <p:sldSz cx="14630400" cy="8229600"/>
  <p:notesSz cx="8229600" cy="14630400"/>
  <p:embeddedFontLst>
    <p:embeddedFont>
      <p:font typeface="Roboto" panose="020B0604020202020204" charset="0"/>
      <p:regular r:id="rId17"/>
      <p:bold r:id="rId18"/>
      <p:italic r:id="rId19"/>
      <p:boldItalic r:id="rId20"/>
    </p:embeddedFont>
    <p:embeddedFont>
      <p:font typeface="Roboto Mono Medium" panose="020B0604020202020204" charset="0"/>
      <p:regular r:id="rId21"/>
      <p:italic r:id="rId22"/>
    </p:embeddedFont>
    <p:embeddedFont>
      <p:font typeface="Calibri" panose="020F0502020204030204" pitchFamily="34" charset="0"/>
      <p:regular r:id="rId23"/>
      <p:bold r:id="rId24"/>
      <p:italic r:id="rId25"/>
      <p:boldItalic r:id="rId26"/>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714" autoAdjust="0"/>
    <p:restoredTop sz="94610"/>
  </p:normalViewPr>
  <p:slideViewPr>
    <p:cSldViewPr snapToGrid="0" snapToObjects="1">
      <p:cViewPr>
        <p:scale>
          <a:sx n="57" d="100"/>
          <a:sy n="57" d="100"/>
        </p:scale>
        <p:origin x="-36"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326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784A6-5100-585D-FE77-4318F5CFC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2CB46-6555-B3B2-F483-E2AEF969E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5ECE83-73C8-11A8-EEFC-68BBBC57B9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2D3749-DD6E-C3F5-E0E3-D228380FFA9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3156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1897A-E086-53CA-8933-6BB6115FB5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F49BE-94E8-DA04-C282-CEBA36E47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75176-F0A6-3943-563F-D0AF7EAD63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644EBD-A39A-4DCB-D936-6C1A6575B21E}"/>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20591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D74CF-D6F1-182A-8FBC-D4234B7CA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9F487-BD67-2A5C-AC78-DED7C0B15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28663-69B9-6D0E-9AC8-62F4E86F22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D961AE-5A57-C2C7-028E-D80D554B934A}"/>
              </a:ext>
            </a:extLst>
          </p:cNvPr>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56965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AF4FD-CC15-C6C2-AC4B-571B769B1B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FA3E6C-D303-EF47-C6BB-79EDE1D3FF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E8AE4-B96E-C87E-CEE5-1A953A011C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8AF865-2B7D-F904-9EB7-F35ADFB86794}"/>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43154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6AF1-83DF-94D7-6DC1-10C84EC3B9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814341-E789-9148-45FC-9457D2FAF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C63AE-8F5B-3922-6546-B98444664F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DD1419-E37D-B3E4-D174-93005BB8C9F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16323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2631"/>
            <a:ext cx="7556421" cy="1417558"/>
          </a:xfrm>
          <a:prstGeom prst="rect">
            <a:avLst/>
          </a:prstGeom>
          <a:noFill/>
          <a:ln/>
        </p:spPr>
        <p:txBody>
          <a:bodyPr wrap="square" lIns="0" tIns="0" rIns="0" bIns="0" rtlCol="0" anchor="t"/>
          <a:lstStyle/>
          <a:p>
            <a:pPr marL="0" indent="0" algn="l">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Tìm hiểu về Hệ Thống Ravada VDI Project</a:t>
            </a:r>
            <a:endParaRPr lang="en-US" sz="4450" dirty="0"/>
          </a:p>
        </p:txBody>
      </p:sp>
      <p:sp>
        <p:nvSpPr>
          <p:cNvPr id="4" name="Text 1"/>
          <p:cNvSpPr/>
          <p:nvPr/>
        </p:nvSpPr>
        <p:spPr>
          <a:xfrm>
            <a:off x="6280190" y="3760351"/>
            <a:ext cx="7556421" cy="1814513"/>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Chào mừng đến với buổi giới thiệu về Ravada VDI Project, một giải pháp máy tính ảo mạnh mẽ và linh hoạt. Chúng ta sẽ cùng nhau khám phá các khía cạnh quan trọng của Ravada VDI, từ cài đặt đến quản lý máy ảo, giúp bạn hiểu rõ hơn về cách triển khai và tận dụng hệ thống này để tối ưu hóa cơ sở hạ tầng công nghệ thông tin của doanh nghiệp.</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05AC57C2-8366-4A71-DB82-880C5247BC5E}"/>
              </a:ext>
            </a:extLst>
          </p:cNvPr>
          <p:cNvSpPr txBox="1"/>
          <p:nvPr/>
        </p:nvSpPr>
        <p:spPr>
          <a:xfrm>
            <a:off x="626165" y="1101659"/>
            <a:ext cx="7315200" cy="523220"/>
          </a:xfrm>
          <a:prstGeom prst="rect">
            <a:avLst/>
          </a:prstGeom>
          <a:noFill/>
        </p:spPr>
        <p:txBody>
          <a:bodyPr wrap="square">
            <a:spAutoFit/>
          </a:bodyPr>
          <a:lstStyle/>
          <a:p>
            <a:r>
              <a:rPr lang="vi-VN" sz="2800" dirty="0">
                <a:solidFill>
                  <a:schemeClr val="bg1"/>
                </a:solidFill>
              </a:rPr>
              <a:t>Khởi chạy máy ảo</a:t>
            </a:r>
          </a:p>
        </p:txBody>
      </p:sp>
      <p:pic>
        <p:nvPicPr>
          <p:cNvPr id="18" name="Picture 17">
            <a:extLst>
              <a:ext uri="{FF2B5EF4-FFF2-40B4-BE49-F238E27FC236}">
                <a16:creationId xmlns:a16="http://schemas.microsoft.com/office/drawing/2014/main" id="{6AC4741B-BD87-6FE3-8F10-AACA4F56F91E}"/>
              </a:ext>
            </a:extLst>
          </p:cNvPr>
          <p:cNvPicPr>
            <a:picLocks noChangeAspect="1"/>
          </p:cNvPicPr>
          <p:nvPr/>
        </p:nvPicPr>
        <p:blipFill>
          <a:blip r:embed="rId3"/>
          <a:stretch>
            <a:fillRect/>
          </a:stretch>
        </p:blipFill>
        <p:spPr>
          <a:xfrm>
            <a:off x="694370" y="1818861"/>
            <a:ext cx="13241660" cy="58410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A031E-B41B-53F2-3E02-D87500D420D9}"/>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C880DFED-B7D3-195F-F1E1-D00E0116AEB6}"/>
              </a:ext>
            </a:extLst>
          </p:cNvPr>
          <p:cNvSpPr txBox="1"/>
          <p:nvPr/>
        </p:nvSpPr>
        <p:spPr>
          <a:xfrm>
            <a:off x="516835" y="998090"/>
            <a:ext cx="7315200" cy="584775"/>
          </a:xfrm>
          <a:prstGeom prst="rect">
            <a:avLst/>
          </a:prstGeom>
          <a:noFill/>
        </p:spPr>
        <p:txBody>
          <a:bodyPr wrap="square">
            <a:spAutoFit/>
          </a:bodyPr>
          <a:lstStyle/>
          <a:p>
            <a:r>
              <a:rPr lang="en-US" sz="3200" dirty="0" err="1">
                <a:solidFill>
                  <a:schemeClr val="bg1"/>
                </a:solidFill>
              </a:rPr>
              <a:t>Chạy</a:t>
            </a:r>
            <a:r>
              <a:rPr lang="en-US" sz="3200" dirty="0">
                <a:solidFill>
                  <a:schemeClr val="bg1"/>
                </a:solidFill>
              </a:rPr>
              <a:t> </a:t>
            </a:r>
            <a:r>
              <a:rPr lang="en-US" sz="3200" dirty="0" err="1">
                <a:solidFill>
                  <a:schemeClr val="bg1"/>
                </a:solidFill>
              </a:rPr>
              <a:t>máy</a:t>
            </a:r>
            <a:r>
              <a:rPr lang="en-US" sz="3200" dirty="0">
                <a:solidFill>
                  <a:schemeClr val="bg1"/>
                </a:solidFill>
              </a:rPr>
              <a:t> </a:t>
            </a:r>
            <a:r>
              <a:rPr lang="en-US" sz="3200" dirty="0" err="1">
                <a:solidFill>
                  <a:schemeClr val="bg1"/>
                </a:solidFill>
              </a:rPr>
              <a:t>ảo</a:t>
            </a:r>
            <a:r>
              <a:rPr lang="en-US" sz="3200" dirty="0">
                <a:solidFill>
                  <a:schemeClr val="bg1"/>
                </a:solidFill>
              </a:rPr>
              <a:t> </a:t>
            </a:r>
            <a:r>
              <a:rPr lang="en-US" sz="3200" dirty="0" err="1">
                <a:solidFill>
                  <a:schemeClr val="bg1"/>
                </a:solidFill>
              </a:rPr>
              <a:t>bằng</a:t>
            </a:r>
            <a:r>
              <a:rPr lang="en-US" sz="3200" dirty="0">
                <a:solidFill>
                  <a:schemeClr val="bg1"/>
                </a:solidFill>
              </a:rPr>
              <a:t> Remote Viewer</a:t>
            </a:r>
          </a:p>
        </p:txBody>
      </p:sp>
      <p:sp>
        <p:nvSpPr>
          <p:cNvPr id="16" name="TextBox 15">
            <a:extLst>
              <a:ext uri="{FF2B5EF4-FFF2-40B4-BE49-F238E27FC236}">
                <a16:creationId xmlns:a16="http://schemas.microsoft.com/office/drawing/2014/main" id="{55BBCC54-AF74-23E9-0758-572E3B3BC128}"/>
              </a:ext>
            </a:extLst>
          </p:cNvPr>
          <p:cNvSpPr txBox="1"/>
          <p:nvPr/>
        </p:nvSpPr>
        <p:spPr>
          <a:xfrm>
            <a:off x="516835" y="1773343"/>
            <a:ext cx="7315200" cy="369332"/>
          </a:xfrm>
          <a:prstGeom prst="rect">
            <a:avLst/>
          </a:prstGeom>
          <a:noFill/>
        </p:spPr>
        <p:txBody>
          <a:bodyPr wrap="square">
            <a:spAutoFit/>
          </a:bodyPr>
          <a:lstStyle/>
          <a:p>
            <a:r>
              <a:rPr lang="vi-VN" dirty="0">
                <a:solidFill>
                  <a:schemeClr val="bg1"/>
                </a:solidFill>
              </a:rPr>
              <a:t>Nếu chưa có thì hãy mở Terminal lên cài đặt bằng lệnh sau:</a:t>
            </a:r>
          </a:p>
        </p:txBody>
      </p:sp>
      <p:sp>
        <p:nvSpPr>
          <p:cNvPr id="18" name="TextBox 17">
            <a:extLst>
              <a:ext uri="{FF2B5EF4-FFF2-40B4-BE49-F238E27FC236}">
                <a16:creationId xmlns:a16="http://schemas.microsoft.com/office/drawing/2014/main" id="{3F2BAF68-F81C-B3D3-DA3D-B3187B9F0BE8}"/>
              </a:ext>
            </a:extLst>
          </p:cNvPr>
          <p:cNvSpPr txBox="1"/>
          <p:nvPr/>
        </p:nvSpPr>
        <p:spPr>
          <a:xfrm>
            <a:off x="516835" y="2367148"/>
            <a:ext cx="7315200" cy="369332"/>
          </a:xfrm>
          <a:prstGeom prst="rect">
            <a:avLst/>
          </a:prstGeom>
          <a:noFill/>
        </p:spPr>
        <p:txBody>
          <a:bodyPr wrap="square">
            <a:spAutoFit/>
          </a:bodyPr>
          <a:lstStyle/>
          <a:p>
            <a:r>
              <a:rPr lang="vi-VN" dirty="0" err="1">
                <a:solidFill>
                  <a:schemeClr val="bg1"/>
                </a:solidFill>
              </a:rPr>
              <a:t>sudo</a:t>
            </a:r>
            <a:r>
              <a:rPr lang="vi-VN" dirty="0">
                <a:solidFill>
                  <a:schemeClr val="bg1"/>
                </a:solidFill>
              </a:rPr>
              <a:t> </a:t>
            </a:r>
            <a:r>
              <a:rPr lang="vi-VN" dirty="0" err="1">
                <a:solidFill>
                  <a:schemeClr val="bg1"/>
                </a:solidFill>
              </a:rPr>
              <a:t>apt-get</a:t>
            </a:r>
            <a:r>
              <a:rPr lang="vi-VN" dirty="0">
                <a:solidFill>
                  <a:schemeClr val="bg1"/>
                </a:solidFill>
              </a:rPr>
              <a:t> </a:t>
            </a:r>
            <a:r>
              <a:rPr lang="vi-VN" dirty="0" err="1">
                <a:solidFill>
                  <a:schemeClr val="bg1"/>
                </a:solidFill>
              </a:rPr>
              <a:t>install</a:t>
            </a:r>
            <a:r>
              <a:rPr lang="vi-VN" dirty="0">
                <a:solidFill>
                  <a:schemeClr val="bg1"/>
                </a:solidFill>
              </a:rPr>
              <a:t> </a:t>
            </a:r>
            <a:r>
              <a:rPr lang="vi-VN" dirty="0" err="1">
                <a:solidFill>
                  <a:schemeClr val="bg1"/>
                </a:solidFill>
              </a:rPr>
              <a:t>virt-viewer</a:t>
            </a:r>
            <a:endParaRPr lang="vi-VN" dirty="0">
              <a:solidFill>
                <a:schemeClr val="bg1"/>
              </a:solidFill>
            </a:endParaRPr>
          </a:p>
        </p:txBody>
      </p:sp>
      <p:pic>
        <p:nvPicPr>
          <p:cNvPr id="19" name="Picture 18">
            <a:extLst>
              <a:ext uri="{FF2B5EF4-FFF2-40B4-BE49-F238E27FC236}">
                <a16:creationId xmlns:a16="http://schemas.microsoft.com/office/drawing/2014/main" id="{2EEB1303-BE27-7F18-FEC6-B2ADEB731AE0}"/>
              </a:ext>
            </a:extLst>
          </p:cNvPr>
          <p:cNvPicPr>
            <a:picLocks noChangeAspect="1"/>
          </p:cNvPicPr>
          <p:nvPr/>
        </p:nvPicPr>
        <p:blipFill>
          <a:blip r:embed="rId3"/>
          <a:stretch>
            <a:fillRect/>
          </a:stretch>
        </p:blipFill>
        <p:spPr>
          <a:xfrm>
            <a:off x="3955773" y="2333153"/>
            <a:ext cx="8840205" cy="5592563"/>
          </a:xfrm>
          <a:prstGeom prst="rect">
            <a:avLst/>
          </a:prstGeom>
        </p:spPr>
      </p:pic>
      <p:sp>
        <p:nvSpPr>
          <p:cNvPr id="21" name="TextBox 20">
            <a:extLst>
              <a:ext uri="{FF2B5EF4-FFF2-40B4-BE49-F238E27FC236}">
                <a16:creationId xmlns:a16="http://schemas.microsoft.com/office/drawing/2014/main" id="{C6C776F9-F596-D1D5-3C7A-11158B94B1E8}"/>
              </a:ext>
            </a:extLst>
          </p:cNvPr>
          <p:cNvSpPr txBox="1"/>
          <p:nvPr/>
        </p:nvSpPr>
        <p:spPr>
          <a:xfrm>
            <a:off x="601317" y="6361911"/>
            <a:ext cx="3269974" cy="1384995"/>
          </a:xfrm>
          <a:prstGeom prst="rect">
            <a:avLst/>
          </a:prstGeom>
          <a:noFill/>
        </p:spPr>
        <p:txBody>
          <a:bodyPr wrap="square">
            <a:spAutoFit/>
          </a:bodyPr>
          <a:lstStyle/>
          <a:p>
            <a:r>
              <a:rPr lang="vi-VN" sz="2800" dirty="0">
                <a:solidFill>
                  <a:schemeClr val="bg1"/>
                </a:solidFill>
              </a:rPr>
              <a:t>Sau đó có thể cài đặt máy ảo như bình thường</a:t>
            </a:r>
          </a:p>
        </p:txBody>
      </p:sp>
    </p:spTree>
    <p:extLst>
      <p:ext uri="{BB962C8B-B14F-4D97-AF65-F5344CB8AC3E}">
        <p14:creationId xmlns:p14="http://schemas.microsoft.com/office/powerpoint/2010/main" val="266732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AB384EA-9BD6-CB34-08C7-ED2CA69C0A3F}"/>
              </a:ext>
            </a:extLst>
          </p:cNvPr>
          <p:cNvSpPr txBox="1"/>
          <p:nvPr/>
        </p:nvSpPr>
        <p:spPr>
          <a:xfrm>
            <a:off x="646042" y="432209"/>
            <a:ext cx="10575235" cy="1077218"/>
          </a:xfrm>
          <a:prstGeom prst="rect">
            <a:avLst/>
          </a:prstGeom>
          <a:noFill/>
        </p:spPr>
        <p:txBody>
          <a:bodyPr wrap="square">
            <a:spAutoFit/>
          </a:bodyPr>
          <a:lstStyle/>
          <a:p>
            <a:r>
              <a:rPr lang="vi-VN" sz="3200" dirty="0">
                <a:solidFill>
                  <a:schemeClr val="bg1"/>
                </a:solidFill>
              </a:rPr>
              <a:t>Có thể dùng máy ảo </a:t>
            </a:r>
            <a:r>
              <a:rPr lang="vi-VN" sz="3200" dirty="0" err="1">
                <a:solidFill>
                  <a:schemeClr val="bg1"/>
                </a:solidFill>
              </a:rPr>
              <a:t>virtual</a:t>
            </a:r>
            <a:r>
              <a:rPr lang="vi-VN" sz="3200" dirty="0">
                <a:solidFill>
                  <a:schemeClr val="bg1"/>
                </a:solidFill>
              </a:rPr>
              <a:t> </a:t>
            </a:r>
            <a:r>
              <a:rPr lang="vi-VN" sz="3200" dirty="0" err="1">
                <a:solidFill>
                  <a:schemeClr val="bg1"/>
                </a:solidFill>
              </a:rPr>
              <a:t>box</a:t>
            </a:r>
            <a:r>
              <a:rPr lang="vi-VN" sz="3200" dirty="0">
                <a:solidFill>
                  <a:schemeClr val="bg1"/>
                </a:solidFill>
              </a:rPr>
              <a:t> để chuyển đổi sang hệ thống </a:t>
            </a:r>
            <a:r>
              <a:rPr lang="vi-VN" sz="3200" dirty="0" err="1">
                <a:solidFill>
                  <a:schemeClr val="bg1"/>
                </a:solidFill>
              </a:rPr>
              <a:t>ravada</a:t>
            </a:r>
            <a:r>
              <a:rPr lang="vi-VN" sz="3200" dirty="0">
                <a:solidFill>
                  <a:schemeClr val="bg1"/>
                </a:solidFill>
              </a:rPr>
              <a:t> không?</a:t>
            </a:r>
          </a:p>
        </p:txBody>
      </p:sp>
      <p:sp>
        <p:nvSpPr>
          <p:cNvPr id="12" name="TextBox 11">
            <a:extLst>
              <a:ext uri="{FF2B5EF4-FFF2-40B4-BE49-F238E27FC236}">
                <a16:creationId xmlns:a16="http://schemas.microsoft.com/office/drawing/2014/main" id="{DF776F56-D6DA-9CB0-58B8-D425ECD72BB1}"/>
              </a:ext>
            </a:extLst>
          </p:cNvPr>
          <p:cNvSpPr txBox="1"/>
          <p:nvPr/>
        </p:nvSpPr>
        <p:spPr>
          <a:xfrm>
            <a:off x="646042" y="2050778"/>
            <a:ext cx="11966713" cy="4524315"/>
          </a:xfrm>
          <a:prstGeom prst="rect">
            <a:avLst/>
          </a:prstGeom>
          <a:noFill/>
        </p:spPr>
        <p:txBody>
          <a:bodyPr wrap="square">
            <a:spAutoFit/>
          </a:bodyPr>
          <a:lstStyle/>
          <a:p>
            <a:r>
              <a:rPr lang="vi-VN" sz="2400" dirty="0">
                <a:solidFill>
                  <a:schemeClr val="bg1"/>
                </a:solidFill>
              </a:rPr>
              <a:t>Ưu điểm:</a:t>
            </a:r>
          </a:p>
          <a:p>
            <a:endParaRPr lang="vi-VN" sz="2400" dirty="0">
              <a:solidFill>
                <a:schemeClr val="bg1"/>
              </a:solidFill>
            </a:endParaRPr>
          </a:p>
          <a:p>
            <a:r>
              <a:rPr lang="vi-VN" sz="2400" dirty="0">
                <a:solidFill>
                  <a:schemeClr val="bg1"/>
                </a:solidFill>
              </a:rPr>
              <a:t>Dễ sử dụng: </a:t>
            </a:r>
            <a:r>
              <a:rPr lang="vi-VN" sz="2400" dirty="0" err="1">
                <a:solidFill>
                  <a:schemeClr val="bg1"/>
                </a:solidFill>
              </a:rPr>
              <a:t>VirtualBox</a:t>
            </a:r>
            <a:r>
              <a:rPr lang="vi-VN" sz="2400" dirty="0">
                <a:solidFill>
                  <a:schemeClr val="bg1"/>
                </a:solidFill>
              </a:rPr>
              <a:t> là phần mềm mã nguồn mở miễn phí và dễ sử dụng, ngay cả đối với người dùng không có nhiều kinh nghiệm về ảo hóa.</a:t>
            </a:r>
          </a:p>
          <a:p>
            <a:r>
              <a:rPr lang="vi-VN" sz="2400" dirty="0">
                <a:solidFill>
                  <a:schemeClr val="bg1"/>
                </a:solidFill>
              </a:rPr>
              <a:t>Hỗ trợ nhiều hệ điều hành: </a:t>
            </a:r>
            <a:r>
              <a:rPr lang="vi-VN" sz="2400" dirty="0" err="1">
                <a:solidFill>
                  <a:schemeClr val="bg1"/>
                </a:solidFill>
              </a:rPr>
              <a:t>VirtualBox</a:t>
            </a:r>
            <a:r>
              <a:rPr lang="vi-VN" sz="2400" dirty="0">
                <a:solidFill>
                  <a:schemeClr val="bg1"/>
                </a:solidFill>
              </a:rPr>
              <a:t> hỗ trợ nhiều hệ điều hành khách khác nhau, bao gồm Windows, </a:t>
            </a:r>
            <a:r>
              <a:rPr lang="vi-VN" sz="2400" dirty="0" err="1">
                <a:solidFill>
                  <a:schemeClr val="bg1"/>
                </a:solidFill>
              </a:rPr>
              <a:t>Linux</a:t>
            </a:r>
            <a:r>
              <a:rPr lang="vi-VN" sz="2400" dirty="0">
                <a:solidFill>
                  <a:schemeClr val="bg1"/>
                </a:solidFill>
              </a:rPr>
              <a:t>, </a:t>
            </a:r>
            <a:r>
              <a:rPr lang="vi-VN" sz="2400" dirty="0" err="1">
                <a:solidFill>
                  <a:schemeClr val="bg1"/>
                </a:solidFill>
              </a:rPr>
              <a:t>macOS</a:t>
            </a:r>
            <a:r>
              <a:rPr lang="vi-VN" sz="2400" dirty="0">
                <a:solidFill>
                  <a:schemeClr val="bg1"/>
                </a:solidFill>
              </a:rPr>
              <a:t> và </a:t>
            </a:r>
            <a:r>
              <a:rPr lang="vi-VN" sz="2400" dirty="0" err="1">
                <a:solidFill>
                  <a:schemeClr val="bg1"/>
                </a:solidFill>
              </a:rPr>
              <a:t>Solaris</a:t>
            </a:r>
            <a:r>
              <a:rPr lang="vi-VN" sz="2400" dirty="0">
                <a:solidFill>
                  <a:schemeClr val="bg1"/>
                </a:solidFill>
              </a:rPr>
              <a:t>.</a:t>
            </a:r>
          </a:p>
          <a:p>
            <a:r>
              <a:rPr lang="vi-VN" sz="2400" dirty="0">
                <a:solidFill>
                  <a:schemeClr val="bg1"/>
                </a:solidFill>
              </a:rPr>
              <a:t>Khả năng di động cao: Máy ảo </a:t>
            </a:r>
            <a:r>
              <a:rPr lang="vi-VN" sz="2400" dirty="0" err="1">
                <a:solidFill>
                  <a:schemeClr val="bg1"/>
                </a:solidFill>
              </a:rPr>
              <a:t>VirtualBox</a:t>
            </a:r>
            <a:r>
              <a:rPr lang="vi-VN" sz="2400" dirty="0">
                <a:solidFill>
                  <a:schemeClr val="bg1"/>
                </a:solidFill>
              </a:rPr>
              <a:t> có thể dễ dàng di chuyển giữa các máy tính, giúp bạn dễ dàng mang theo môi trường làm việc của mình mọi lúc mọi nơi.</a:t>
            </a:r>
          </a:p>
          <a:p>
            <a:r>
              <a:rPr lang="vi-VN" sz="2400" dirty="0">
                <a:solidFill>
                  <a:schemeClr val="bg1"/>
                </a:solidFill>
              </a:rPr>
              <a:t>Khả năng tương thích tốt: </a:t>
            </a:r>
            <a:r>
              <a:rPr lang="vi-VN" sz="2400" dirty="0" err="1">
                <a:solidFill>
                  <a:schemeClr val="bg1"/>
                </a:solidFill>
              </a:rPr>
              <a:t>VirtualBox</a:t>
            </a:r>
            <a:r>
              <a:rPr lang="vi-VN" sz="2400" dirty="0">
                <a:solidFill>
                  <a:schemeClr val="bg1"/>
                </a:solidFill>
              </a:rPr>
              <a:t> tương thích tốt với nhiều phần cứng và phần mềm khác nhau.</a:t>
            </a:r>
          </a:p>
          <a:p>
            <a:r>
              <a:rPr lang="vi-VN" sz="2400" dirty="0">
                <a:solidFill>
                  <a:schemeClr val="bg1"/>
                </a:solidFill>
              </a:rPr>
              <a:t>Tiết kiệm chi phí: Sử dụng máy ảo </a:t>
            </a:r>
            <a:r>
              <a:rPr lang="vi-VN" sz="2400" dirty="0" err="1">
                <a:solidFill>
                  <a:schemeClr val="bg1"/>
                </a:solidFill>
              </a:rPr>
              <a:t>VirtualBox</a:t>
            </a:r>
            <a:r>
              <a:rPr lang="vi-VN" sz="2400" dirty="0">
                <a:solidFill>
                  <a:schemeClr val="bg1"/>
                </a:solidFill>
              </a:rPr>
              <a:t> có thể giúp bạn tiết kiệm chi phí bằng cách cho phép bạn chạy nhiều hệ điều hành trên một máy tính vật lý.</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B7067-F4CE-27B8-C58C-ED5B134285C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874C3532-7D39-80AF-2CAE-1FA8CEF12812}"/>
              </a:ext>
            </a:extLst>
          </p:cNvPr>
          <p:cNvSpPr txBox="1"/>
          <p:nvPr/>
        </p:nvSpPr>
        <p:spPr>
          <a:xfrm>
            <a:off x="646042" y="432209"/>
            <a:ext cx="10575235" cy="1077218"/>
          </a:xfrm>
          <a:prstGeom prst="rect">
            <a:avLst/>
          </a:prstGeom>
          <a:noFill/>
        </p:spPr>
        <p:txBody>
          <a:bodyPr wrap="square">
            <a:spAutoFit/>
          </a:bodyPr>
          <a:lstStyle/>
          <a:p>
            <a:r>
              <a:rPr lang="vi-VN" sz="3200" dirty="0">
                <a:solidFill>
                  <a:schemeClr val="bg1"/>
                </a:solidFill>
              </a:rPr>
              <a:t>Có thể dùng máy ảo </a:t>
            </a:r>
            <a:r>
              <a:rPr lang="vi-VN" sz="3200" dirty="0" err="1">
                <a:solidFill>
                  <a:schemeClr val="bg1"/>
                </a:solidFill>
              </a:rPr>
              <a:t>virtual</a:t>
            </a:r>
            <a:r>
              <a:rPr lang="vi-VN" sz="3200" dirty="0">
                <a:solidFill>
                  <a:schemeClr val="bg1"/>
                </a:solidFill>
              </a:rPr>
              <a:t> </a:t>
            </a:r>
            <a:r>
              <a:rPr lang="vi-VN" sz="3200" dirty="0" err="1">
                <a:solidFill>
                  <a:schemeClr val="bg1"/>
                </a:solidFill>
              </a:rPr>
              <a:t>box</a:t>
            </a:r>
            <a:r>
              <a:rPr lang="vi-VN" sz="3200" dirty="0">
                <a:solidFill>
                  <a:schemeClr val="bg1"/>
                </a:solidFill>
              </a:rPr>
              <a:t> để chuyển đổi sang hệ thống </a:t>
            </a:r>
            <a:r>
              <a:rPr lang="vi-VN" sz="3200" dirty="0" err="1">
                <a:solidFill>
                  <a:schemeClr val="bg1"/>
                </a:solidFill>
              </a:rPr>
              <a:t>ravada</a:t>
            </a:r>
            <a:r>
              <a:rPr lang="vi-VN" sz="3200" dirty="0">
                <a:solidFill>
                  <a:schemeClr val="bg1"/>
                </a:solidFill>
              </a:rPr>
              <a:t> không?</a:t>
            </a:r>
          </a:p>
        </p:txBody>
      </p:sp>
      <p:sp>
        <p:nvSpPr>
          <p:cNvPr id="12" name="TextBox 11">
            <a:extLst>
              <a:ext uri="{FF2B5EF4-FFF2-40B4-BE49-F238E27FC236}">
                <a16:creationId xmlns:a16="http://schemas.microsoft.com/office/drawing/2014/main" id="{882A413B-9A69-EE4F-E235-9E486719BF03}"/>
              </a:ext>
            </a:extLst>
          </p:cNvPr>
          <p:cNvSpPr txBox="1"/>
          <p:nvPr/>
        </p:nvSpPr>
        <p:spPr>
          <a:xfrm>
            <a:off x="646042" y="2050778"/>
            <a:ext cx="11966713" cy="4154984"/>
          </a:xfrm>
          <a:prstGeom prst="rect">
            <a:avLst/>
          </a:prstGeom>
          <a:noFill/>
        </p:spPr>
        <p:txBody>
          <a:bodyPr wrap="square">
            <a:spAutoFit/>
          </a:bodyPr>
          <a:lstStyle/>
          <a:p>
            <a:r>
              <a:rPr lang="vi-VN" sz="2400" dirty="0">
                <a:solidFill>
                  <a:schemeClr val="bg1"/>
                </a:solidFill>
              </a:rPr>
              <a:t>Nhược điểm:</a:t>
            </a:r>
          </a:p>
          <a:p>
            <a:endParaRPr lang="vi-VN" sz="2400" dirty="0">
              <a:solidFill>
                <a:schemeClr val="bg1"/>
              </a:solidFill>
            </a:endParaRPr>
          </a:p>
          <a:p>
            <a:r>
              <a:rPr lang="vi-VN" sz="2400" dirty="0">
                <a:solidFill>
                  <a:schemeClr val="bg1"/>
                </a:solidFill>
              </a:rPr>
              <a:t>Hiệu suất: Hiệu suất của máy ảo </a:t>
            </a:r>
            <a:r>
              <a:rPr lang="vi-VN" sz="2400" dirty="0" err="1">
                <a:solidFill>
                  <a:schemeClr val="bg1"/>
                </a:solidFill>
              </a:rPr>
              <a:t>VirtualBox</a:t>
            </a:r>
            <a:r>
              <a:rPr lang="vi-VN" sz="2400" dirty="0">
                <a:solidFill>
                  <a:schemeClr val="bg1"/>
                </a:solidFill>
              </a:rPr>
              <a:t> có thể bị ảnh hưởng bởi hiệu suất của máy tính vật lý.</a:t>
            </a:r>
          </a:p>
          <a:p>
            <a:r>
              <a:rPr lang="vi-VN" sz="2400" dirty="0">
                <a:solidFill>
                  <a:schemeClr val="bg1"/>
                </a:solidFill>
              </a:rPr>
              <a:t>Bảo mật: Mức độ bảo mật của máy ảo </a:t>
            </a:r>
            <a:r>
              <a:rPr lang="vi-VN" sz="2400" dirty="0" err="1">
                <a:solidFill>
                  <a:schemeClr val="bg1"/>
                </a:solidFill>
              </a:rPr>
              <a:t>VirtualBox</a:t>
            </a:r>
            <a:r>
              <a:rPr lang="vi-VN" sz="2400" dirty="0">
                <a:solidFill>
                  <a:schemeClr val="bg1"/>
                </a:solidFill>
              </a:rPr>
              <a:t> phụ thuộc vào cấu hình bảo mật của bạn.</a:t>
            </a:r>
          </a:p>
          <a:p>
            <a:r>
              <a:rPr lang="vi-VN" sz="2400" dirty="0">
                <a:solidFill>
                  <a:schemeClr val="bg1"/>
                </a:solidFill>
              </a:rPr>
              <a:t>Khả năng mở rộng: Khả năng mở rộng của máy ảo </a:t>
            </a:r>
            <a:r>
              <a:rPr lang="vi-VN" sz="2400" dirty="0" err="1">
                <a:solidFill>
                  <a:schemeClr val="bg1"/>
                </a:solidFill>
              </a:rPr>
              <a:t>VirtualBox</a:t>
            </a:r>
            <a:r>
              <a:rPr lang="vi-VN" sz="2400" dirty="0">
                <a:solidFill>
                  <a:schemeClr val="bg1"/>
                </a:solidFill>
              </a:rPr>
              <a:t> có thể bị hạn chế bởi tài nguyên phần cứng của máy tính vật lý.</a:t>
            </a:r>
          </a:p>
          <a:p>
            <a:r>
              <a:rPr lang="vi-VN" sz="2400" dirty="0">
                <a:solidFill>
                  <a:schemeClr val="bg1"/>
                </a:solidFill>
              </a:rPr>
              <a:t>Phức tạp khi chuyển đổi sang </a:t>
            </a:r>
            <a:r>
              <a:rPr lang="vi-VN" sz="2400" dirty="0" err="1">
                <a:solidFill>
                  <a:schemeClr val="bg1"/>
                </a:solidFill>
              </a:rPr>
              <a:t>Ravada</a:t>
            </a:r>
            <a:r>
              <a:rPr lang="vi-VN" sz="2400" dirty="0">
                <a:solidFill>
                  <a:schemeClr val="bg1"/>
                </a:solidFill>
              </a:rPr>
              <a:t> VDI: Việc chuyển đổi máy ảo </a:t>
            </a:r>
            <a:r>
              <a:rPr lang="vi-VN" sz="2400" dirty="0" err="1">
                <a:solidFill>
                  <a:schemeClr val="bg1"/>
                </a:solidFill>
              </a:rPr>
              <a:t>VirtualBox</a:t>
            </a:r>
            <a:r>
              <a:rPr lang="vi-VN" sz="2400" dirty="0">
                <a:solidFill>
                  <a:schemeClr val="bg1"/>
                </a:solidFill>
              </a:rPr>
              <a:t> sang hệ thống </a:t>
            </a:r>
            <a:r>
              <a:rPr lang="vi-VN" sz="2400" dirty="0" err="1">
                <a:solidFill>
                  <a:schemeClr val="bg1"/>
                </a:solidFill>
              </a:rPr>
              <a:t>Ravada</a:t>
            </a:r>
            <a:r>
              <a:rPr lang="vi-VN" sz="2400" dirty="0">
                <a:solidFill>
                  <a:schemeClr val="bg1"/>
                </a:solidFill>
              </a:rPr>
              <a:t> VDI có thể đòi hỏi một số bước phức tạp và có thể dẫn đến mất dữ liệu.</a:t>
            </a:r>
          </a:p>
        </p:txBody>
      </p:sp>
    </p:spTree>
    <p:extLst>
      <p:ext uri="{BB962C8B-B14F-4D97-AF65-F5344CB8AC3E}">
        <p14:creationId xmlns:p14="http://schemas.microsoft.com/office/powerpoint/2010/main" val="1086889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38206"/>
            <a:ext cx="7556421" cy="1417558"/>
          </a:xfrm>
          <a:prstGeom prst="rect">
            <a:avLst/>
          </a:prstGeom>
          <a:noFill/>
          <a:ln/>
        </p:spPr>
        <p:txBody>
          <a:bodyPr wrap="square" lIns="0" tIns="0" rIns="0" bIns="0" rtlCol="0" anchor="t"/>
          <a:lstStyle/>
          <a:p>
            <a:pPr marL="0" indent="0" algn="l">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Tổng Kết và Hướng Phát Triển của Ravada VDI</a:t>
            </a:r>
            <a:endParaRPr lang="en-US" sz="4450" dirty="0"/>
          </a:p>
        </p:txBody>
      </p:sp>
      <p:sp>
        <p:nvSpPr>
          <p:cNvPr id="4" name="Text 1"/>
          <p:cNvSpPr/>
          <p:nvPr/>
        </p:nvSpPr>
        <p:spPr>
          <a:xfrm>
            <a:off x="793790" y="3595926"/>
            <a:ext cx="7556421"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Ravada VDI là một giải pháp máy tính ảo mạnh mẽ, linh hoạt và dễ quản lý. Việc triển khai và sử dụng Ravada VDI giúp doanh nghiệp tiết kiệm chi phí, tăng cường bảo mật và dễ dàng mở rộng hệ thống.</a:t>
            </a:r>
            <a:endParaRPr lang="en-US" sz="1750" dirty="0"/>
          </a:p>
        </p:txBody>
      </p:sp>
      <p:sp>
        <p:nvSpPr>
          <p:cNvPr id="5" name="Text 2"/>
          <p:cNvSpPr/>
          <p:nvPr/>
        </p:nvSpPr>
        <p:spPr>
          <a:xfrm>
            <a:off x="793790" y="4939784"/>
            <a:ext cx="7556421" cy="1451610"/>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Để tìm hiểu thêm về Ravada VDI, bạn có thể truy cập website chính thức hoặc tham khảo documentation. Các xu hướng phát triển của VDI trong tương lai bao gồm tích hợp AI, tăng cường bảo mật và hỗ trợ nhiều nền tảng hơn.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5912"/>
            <a:ext cx="7111127"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Lợi Ích của Ravada VDI</a:t>
            </a:r>
            <a:endParaRPr lang="en-US" sz="4450" dirty="0"/>
          </a:p>
        </p:txBody>
      </p:sp>
      <p:sp>
        <p:nvSpPr>
          <p:cNvPr id="3" name="Shape 1"/>
          <p:cNvSpPr/>
          <p:nvPr/>
        </p:nvSpPr>
        <p:spPr>
          <a:xfrm>
            <a:off x="793790" y="3003471"/>
            <a:ext cx="510302" cy="510302"/>
          </a:xfrm>
          <a:prstGeom prst="roundRect">
            <a:avLst>
              <a:gd name="adj" fmla="val 6667"/>
            </a:avLst>
          </a:prstGeom>
          <a:solidFill>
            <a:srgbClr val="404040"/>
          </a:solidFill>
          <a:ln/>
        </p:spPr>
      </p:sp>
      <p:sp>
        <p:nvSpPr>
          <p:cNvPr id="4" name="Text 2"/>
          <p:cNvSpPr/>
          <p:nvPr/>
        </p:nvSpPr>
        <p:spPr>
          <a:xfrm>
            <a:off x="878860" y="3045976"/>
            <a:ext cx="340162" cy="42529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1</a:t>
            </a:r>
            <a:endParaRPr lang="en-US" sz="2650" dirty="0"/>
          </a:p>
        </p:txBody>
      </p:sp>
      <p:sp>
        <p:nvSpPr>
          <p:cNvPr id="5" name="Text 3"/>
          <p:cNvSpPr/>
          <p:nvPr/>
        </p:nvSpPr>
        <p:spPr>
          <a:xfrm>
            <a:off x="1530906" y="3003471"/>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Tiết Kiệm Chi Phí</a:t>
            </a:r>
            <a:endParaRPr lang="en-US" sz="2200" dirty="0"/>
          </a:p>
        </p:txBody>
      </p:sp>
      <p:sp>
        <p:nvSpPr>
          <p:cNvPr id="6" name="Text 4"/>
          <p:cNvSpPr/>
          <p:nvPr/>
        </p:nvSpPr>
        <p:spPr>
          <a:xfrm>
            <a:off x="1530906" y="3493889"/>
            <a:ext cx="5670947"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Giảm thiểu chi phí đầu tư phần cứng bằng cách tập trung tài nguyên, giúp doanh nghiệp tiết kiệm đáng kể ngân sách đầu tư ban đầu.</a:t>
            </a:r>
            <a:endParaRPr lang="en-US" sz="1750" dirty="0"/>
          </a:p>
        </p:txBody>
      </p:sp>
      <p:sp>
        <p:nvSpPr>
          <p:cNvPr id="7" name="Shape 5"/>
          <p:cNvSpPr/>
          <p:nvPr/>
        </p:nvSpPr>
        <p:spPr>
          <a:xfrm>
            <a:off x="7428667" y="3003471"/>
            <a:ext cx="510302" cy="510302"/>
          </a:xfrm>
          <a:prstGeom prst="roundRect">
            <a:avLst>
              <a:gd name="adj" fmla="val 6667"/>
            </a:avLst>
          </a:prstGeom>
          <a:solidFill>
            <a:srgbClr val="404040"/>
          </a:solidFill>
          <a:ln/>
        </p:spPr>
      </p:sp>
      <p:sp>
        <p:nvSpPr>
          <p:cNvPr id="8" name="Text 6"/>
          <p:cNvSpPr/>
          <p:nvPr/>
        </p:nvSpPr>
        <p:spPr>
          <a:xfrm>
            <a:off x="7513737" y="3045976"/>
            <a:ext cx="340162" cy="42529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2</a:t>
            </a:r>
            <a:endParaRPr lang="en-US" sz="2650" dirty="0"/>
          </a:p>
        </p:txBody>
      </p:sp>
      <p:sp>
        <p:nvSpPr>
          <p:cNvPr id="9" name="Text 7"/>
          <p:cNvSpPr/>
          <p:nvPr/>
        </p:nvSpPr>
        <p:spPr>
          <a:xfrm>
            <a:off x="8165783" y="3003471"/>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Quản Lý Dễ Dàng</a:t>
            </a:r>
            <a:endParaRPr lang="en-US" sz="2200" dirty="0"/>
          </a:p>
        </p:txBody>
      </p:sp>
      <p:sp>
        <p:nvSpPr>
          <p:cNvPr id="10" name="Text 8"/>
          <p:cNvSpPr/>
          <p:nvPr/>
        </p:nvSpPr>
        <p:spPr>
          <a:xfrm>
            <a:off x="8165783" y="3493889"/>
            <a:ext cx="5670947"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Quản lý và bảo trì hệ thống tập trung tại server, đơn giản hóa quy trình và giảm thiểu thời gian bảo trì.</a:t>
            </a:r>
            <a:endParaRPr lang="en-US" sz="1750" dirty="0"/>
          </a:p>
        </p:txBody>
      </p:sp>
      <p:sp>
        <p:nvSpPr>
          <p:cNvPr id="11" name="Shape 9"/>
          <p:cNvSpPr/>
          <p:nvPr/>
        </p:nvSpPr>
        <p:spPr>
          <a:xfrm>
            <a:off x="793790" y="5064562"/>
            <a:ext cx="510302" cy="510302"/>
          </a:xfrm>
          <a:prstGeom prst="roundRect">
            <a:avLst>
              <a:gd name="adj" fmla="val 6667"/>
            </a:avLst>
          </a:prstGeom>
          <a:solidFill>
            <a:srgbClr val="404040"/>
          </a:solidFill>
          <a:ln/>
        </p:spPr>
      </p:sp>
      <p:sp>
        <p:nvSpPr>
          <p:cNvPr id="12" name="Text 10"/>
          <p:cNvSpPr/>
          <p:nvPr/>
        </p:nvSpPr>
        <p:spPr>
          <a:xfrm>
            <a:off x="878860" y="5107067"/>
            <a:ext cx="340162" cy="42529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3</a:t>
            </a:r>
            <a:endParaRPr lang="en-US" sz="2650" dirty="0"/>
          </a:p>
        </p:txBody>
      </p:sp>
      <p:sp>
        <p:nvSpPr>
          <p:cNvPr id="13" name="Text 11"/>
          <p:cNvSpPr/>
          <p:nvPr/>
        </p:nvSpPr>
        <p:spPr>
          <a:xfrm>
            <a:off x="1530906" y="5064562"/>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Bảo Mật Dữ Liệu</a:t>
            </a:r>
            <a:endParaRPr lang="en-US" sz="2200" dirty="0"/>
          </a:p>
        </p:txBody>
      </p:sp>
      <p:sp>
        <p:nvSpPr>
          <p:cNvPr id="14" name="Text 12"/>
          <p:cNvSpPr/>
          <p:nvPr/>
        </p:nvSpPr>
        <p:spPr>
          <a:xfrm>
            <a:off x="1530906" y="5554980"/>
            <a:ext cx="5670947"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Tăng cường bảo mật dữ liệu với khả năng kiểm soát truy cập và tập trung dữ liệu, giảm nguy cơ mất mát hoặc đánh cắp dữ liệu.</a:t>
            </a:r>
            <a:endParaRPr lang="en-US" sz="1750" dirty="0"/>
          </a:p>
        </p:txBody>
      </p:sp>
      <p:sp>
        <p:nvSpPr>
          <p:cNvPr id="15" name="Shape 13"/>
          <p:cNvSpPr/>
          <p:nvPr/>
        </p:nvSpPr>
        <p:spPr>
          <a:xfrm>
            <a:off x="7428667" y="5064562"/>
            <a:ext cx="510302" cy="510302"/>
          </a:xfrm>
          <a:prstGeom prst="roundRect">
            <a:avLst>
              <a:gd name="adj" fmla="val 6667"/>
            </a:avLst>
          </a:prstGeom>
          <a:solidFill>
            <a:srgbClr val="404040"/>
          </a:solidFill>
          <a:ln/>
        </p:spPr>
      </p:sp>
      <p:sp>
        <p:nvSpPr>
          <p:cNvPr id="16" name="Text 14"/>
          <p:cNvSpPr/>
          <p:nvPr/>
        </p:nvSpPr>
        <p:spPr>
          <a:xfrm>
            <a:off x="7513737" y="5107067"/>
            <a:ext cx="340162" cy="42529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4</a:t>
            </a:r>
            <a:endParaRPr lang="en-US" sz="2650" dirty="0"/>
          </a:p>
        </p:txBody>
      </p:sp>
      <p:sp>
        <p:nvSpPr>
          <p:cNvPr id="17" name="Text 15"/>
          <p:cNvSpPr/>
          <p:nvPr/>
        </p:nvSpPr>
        <p:spPr>
          <a:xfrm>
            <a:off x="8165783" y="5064562"/>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Mở Rộng Linh Hoạt</a:t>
            </a:r>
            <a:endParaRPr lang="en-US" sz="2200" dirty="0"/>
          </a:p>
        </p:txBody>
      </p:sp>
      <p:sp>
        <p:nvSpPr>
          <p:cNvPr id="18" name="Text 16"/>
          <p:cNvSpPr/>
          <p:nvPr/>
        </p:nvSpPr>
        <p:spPr>
          <a:xfrm>
            <a:off x="8165783" y="5554980"/>
            <a:ext cx="5670947"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Khả năng mở rộng linh hoạt giúp dễ dàng thêm hoặc xóa máy ảo tùy theo nhu cầu sử dụng, đáp ứng sự thay đổi của doanh nghiệp.</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12282726" cy="708779"/>
          </a:xfrm>
          <a:prstGeom prst="rect">
            <a:avLst/>
          </a:prstGeom>
          <a:noFill/>
          <a:ln/>
        </p:spPr>
        <p:txBody>
          <a:bodyPr wrap="none" lIns="0" tIns="0" rIns="0" bIns="0" rtlCol="0" anchor="t"/>
          <a:lstStyle/>
          <a:p>
            <a:pPr marL="0" indent="0" algn="l">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Yêu Cầu Hệ Thống để Cài Đặt Ravada VDI</a:t>
            </a:r>
            <a:endParaRPr lang="en-US" sz="4450" dirty="0"/>
          </a:p>
        </p:txBody>
      </p:sp>
      <p:sp>
        <p:nvSpPr>
          <p:cNvPr id="3" name="Text 1"/>
          <p:cNvSpPr/>
          <p:nvPr/>
        </p:nvSpPr>
        <p:spPr>
          <a:xfrm>
            <a:off x="793790" y="3815715"/>
            <a:ext cx="3069431"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Phần Cứng Tối Thiểu</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CPU: Tối thiểu 4 cores, RAM: 16GB, Ổ cứng: 500GB SSD. Đảm bảo hiệu năng ổn định cho Ravada Server.</a:t>
            </a:r>
            <a:endParaRPr lang="en-US" sz="1750" dirty="0"/>
          </a:p>
        </p:txBody>
      </p:sp>
      <p:sp>
        <p:nvSpPr>
          <p:cNvPr id="5" name="Text 3"/>
          <p:cNvSpPr/>
          <p:nvPr/>
        </p:nvSpPr>
        <p:spPr>
          <a:xfrm>
            <a:off x="5332928" y="3815715"/>
            <a:ext cx="3069431"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Hệ Điều Hành Hỗ Trợ</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CentOS 7/8, Ubuntu 18.04/20.04, Debian 9/10. Chọn phiên bản phù hợp để đảm bảo tính tương thích.</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Yêu Cầu Mạng</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Địa chỉ IP tĩnh, DNS server. Cấu hình mạng ổn định để đảm bảo kết nối liên tục.</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48784" y="923568"/>
            <a:ext cx="7646432" cy="1337072"/>
          </a:xfrm>
          <a:prstGeom prst="rect">
            <a:avLst/>
          </a:prstGeom>
          <a:noFill/>
          <a:ln/>
        </p:spPr>
        <p:txBody>
          <a:bodyPr wrap="square" lIns="0" tIns="0" rIns="0" bIns="0" rtlCol="0" anchor="t"/>
          <a:lstStyle/>
          <a:p>
            <a:pPr marL="0" indent="0" algn="l">
              <a:lnSpc>
                <a:spcPts val="5250"/>
              </a:lnSpc>
              <a:buNone/>
            </a:pPr>
            <a:r>
              <a:rPr lang="en-US" sz="4200" kern="0" spc="-126" dirty="0">
                <a:solidFill>
                  <a:srgbClr val="FFFFFF"/>
                </a:solidFill>
                <a:latin typeface="Roboto Mono Medium" pitchFamily="34" charset="0"/>
                <a:ea typeface="Roboto Mono Medium" pitchFamily="34" charset="-122"/>
                <a:cs typeface="Roboto Mono Medium" pitchFamily="34" charset="-120"/>
              </a:rPr>
              <a:t>Hướng Dẫn Cài Đặt Ravada Server (Bước 1-3)</a:t>
            </a:r>
            <a:endParaRPr lang="en-US" sz="4200" dirty="0"/>
          </a:p>
        </p:txBody>
      </p:sp>
      <p:pic>
        <p:nvPicPr>
          <p:cNvPr id="4" name="Image 1" descr="preencoded.png"/>
          <p:cNvPicPr>
            <a:picLocks noChangeAspect="1"/>
          </p:cNvPicPr>
          <p:nvPr/>
        </p:nvPicPr>
        <p:blipFill>
          <a:blip r:embed="rId3"/>
          <a:stretch>
            <a:fillRect/>
          </a:stretch>
        </p:blipFill>
        <p:spPr>
          <a:xfrm>
            <a:off x="748784" y="2581513"/>
            <a:ext cx="1069658" cy="1574840"/>
          </a:xfrm>
          <a:prstGeom prst="rect">
            <a:avLst/>
          </a:prstGeom>
        </p:spPr>
      </p:pic>
      <p:sp>
        <p:nvSpPr>
          <p:cNvPr id="5" name="Text 1"/>
          <p:cNvSpPr/>
          <p:nvPr/>
        </p:nvSpPr>
        <p:spPr>
          <a:xfrm>
            <a:off x="2139315" y="2795349"/>
            <a:ext cx="3047643" cy="334208"/>
          </a:xfrm>
          <a:prstGeom prst="rect">
            <a:avLst/>
          </a:prstGeom>
          <a:noFill/>
          <a:ln/>
        </p:spPr>
        <p:txBody>
          <a:bodyPr wrap="none" lIns="0" tIns="0" rIns="0" bIns="0" rtlCol="0" anchor="t"/>
          <a:lstStyle/>
          <a:p>
            <a:pPr marL="0" indent="0" algn="l">
              <a:lnSpc>
                <a:spcPts val="2600"/>
              </a:lnSpc>
              <a:buNone/>
            </a:pPr>
            <a:r>
              <a:rPr lang="en-US" sz="2100" kern="0" spc="-63" dirty="0">
                <a:solidFill>
                  <a:srgbClr val="E5E0DF"/>
                </a:solidFill>
                <a:latin typeface="Roboto Mono Medium" pitchFamily="34" charset="0"/>
                <a:ea typeface="Roboto Mono Medium" pitchFamily="34" charset="-122"/>
                <a:cs typeface="Roboto Mono Medium" pitchFamily="34" charset="-120"/>
              </a:rPr>
              <a:t>Cài Đặt Hệ Điều Hành</a:t>
            </a:r>
            <a:endParaRPr lang="en-US" sz="2100" dirty="0"/>
          </a:p>
        </p:txBody>
      </p:sp>
      <p:sp>
        <p:nvSpPr>
          <p:cNvPr id="6" name="Text 2"/>
          <p:cNvSpPr/>
          <p:nvPr/>
        </p:nvSpPr>
        <p:spPr>
          <a:xfrm>
            <a:off x="2139316" y="3257907"/>
            <a:ext cx="4390694" cy="684609"/>
          </a:xfrm>
          <a:prstGeom prst="rect">
            <a:avLst/>
          </a:prstGeom>
          <a:noFill/>
          <a:ln/>
        </p:spPr>
        <p:txBody>
          <a:bodyPr wrap="square" lIns="0" tIns="0" rIns="0" bIns="0" rtlCol="0" anchor="t"/>
          <a:lstStyle/>
          <a:p>
            <a:pPr marL="0" indent="0" algn="l">
              <a:lnSpc>
                <a:spcPts val="2650"/>
              </a:lnSpc>
              <a:buNone/>
            </a:pPr>
            <a:r>
              <a:rPr lang="en-US" sz="1650" kern="0" spc="-17" dirty="0">
                <a:solidFill>
                  <a:srgbClr val="E5E0DF"/>
                </a:solidFill>
                <a:latin typeface="Roboto" pitchFamily="34" charset="0"/>
                <a:ea typeface="Roboto" pitchFamily="34" charset="-122"/>
                <a:cs typeface="Roboto" pitchFamily="34" charset="-120"/>
              </a:rPr>
              <a:t>Cài đặt CentOS/Ubuntu/Debian và cấu hình mạng. Đảm bảo kết nối mạng ổn định trước khi tiếp tục.</a:t>
            </a:r>
            <a:endParaRPr lang="en-US" sz="1650" dirty="0"/>
          </a:p>
        </p:txBody>
      </p:sp>
      <p:sp>
        <p:nvSpPr>
          <p:cNvPr id="9" name="Text 4"/>
          <p:cNvSpPr/>
          <p:nvPr/>
        </p:nvSpPr>
        <p:spPr>
          <a:xfrm>
            <a:off x="2139315" y="4832747"/>
            <a:ext cx="6255901" cy="684609"/>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14" name="TextBox 13">
            <a:extLst>
              <a:ext uri="{FF2B5EF4-FFF2-40B4-BE49-F238E27FC236}">
                <a16:creationId xmlns:a16="http://schemas.microsoft.com/office/drawing/2014/main" id="{2A00C263-3EDA-11AA-EE14-D0ED9F56C33E}"/>
              </a:ext>
            </a:extLst>
          </p:cNvPr>
          <p:cNvSpPr txBox="1"/>
          <p:nvPr/>
        </p:nvSpPr>
        <p:spPr>
          <a:xfrm>
            <a:off x="665922" y="4205841"/>
            <a:ext cx="6112566" cy="2246769"/>
          </a:xfrm>
          <a:prstGeom prst="rect">
            <a:avLst/>
          </a:prstGeom>
          <a:noFill/>
        </p:spPr>
        <p:txBody>
          <a:bodyPr wrap="square">
            <a:spAutoFit/>
          </a:bodyPr>
          <a:lstStyle/>
          <a:p>
            <a:r>
              <a:rPr lang="vi-VN" sz="2800" dirty="0">
                <a:solidFill>
                  <a:schemeClr val="bg1"/>
                </a:solidFill>
              </a:rPr>
              <a:t>• </a:t>
            </a:r>
            <a:r>
              <a:rPr lang="vi-VN" sz="2800" dirty="0" err="1">
                <a:solidFill>
                  <a:schemeClr val="bg1"/>
                </a:solidFill>
              </a:rPr>
              <a:t>wget</a:t>
            </a:r>
            <a:r>
              <a:rPr lang="vi-VN" sz="2800" dirty="0">
                <a:solidFill>
                  <a:schemeClr val="bg1"/>
                </a:solidFill>
              </a:rPr>
              <a:t> http://infoteleco.upc.edu/img/debian/ravada_2.2.1_ubuntu-18.04_all.deb</a:t>
            </a:r>
          </a:p>
          <a:p>
            <a:r>
              <a:rPr lang="vi-VN" sz="2800" dirty="0">
                <a:solidFill>
                  <a:schemeClr val="bg1"/>
                </a:solidFill>
              </a:rPr>
              <a:t>• sudo apt </a:t>
            </a:r>
            <a:r>
              <a:rPr lang="vi-VN" sz="2800" dirty="0" smtClean="0">
                <a:solidFill>
                  <a:schemeClr val="bg1"/>
                </a:solidFill>
              </a:rPr>
              <a:t>install ./</a:t>
            </a:r>
            <a:r>
              <a:rPr lang="vi-VN" sz="2800" dirty="0">
                <a:solidFill>
                  <a:schemeClr val="bg1"/>
                </a:solidFill>
              </a:rPr>
              <a:t>ravada_2.2.1_ubuntu-18.04_all.deb</a:t>
            </a:r>
          </a:p>
        </p:txBody>
      </p:sp>
      <p:pic>
        <p:nvPicPr>
          <p:cNvPr id="15" name="Picture 14">
            <a:extLst>
              <a:ext uri="{FF2B5EF4-FFF2-40B4-BE49-F238E27FC236}">
                <a16:creationId xmlns:a16="http://schemas.microsoft.com/office/drawing/2014/main" id="{BC0DA96C-98DE-4FDA-26BA-8D0D0DFA2C20}"/>
              </a:ext>
            </a:extLst>
          </p:cNvPr>
          <p:cNvPicPr>
            <a:picLocks noChangeAspect="1"/>
          </p:cNvPicPr>
          <p:nvPr/>
        </p:nvPicPr>
        <p:blipFill>
          <a:blip r:embed="rId4"/>
          <a:stretch>
            <a:fillRect/>
          </a:stretch>
        </p:blipFill>
        <p:spPr>
          <a:xfrm>
            <a:off x="6778488" y="2260639"/>
            <a:ext cx="7590395" cy="40010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D3557-C3BF-870D-BADC-4325FC798AC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117C1DB-00F8-7177-118C-746FA51E5FB1}"/>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9BF69CF9-6BC0-4431-8218-DA57FEBFE7E8}"/>
              </a:ext>
            </a:extLst>
          </p:cNvPr>
          <p:cNvSpPr/>
          <p:nvPr/>
        </p:nvSpPr>
        <p:spPr>
          <a:xfrm>
            <a:off x="748784" y="923568"/>
            <a:ext cx="7646432" cy="1337072"/>
          </a:xfrm>
          <a:prstGeom prst="rect">
            <a:avLst/>
          </a:prstGeom>
          <a:noFill/>
          <a:ln/>
        </p:spPr>
        <p:txBody>
          <a:bodyPr wrap="square" lIns="0" tIns="0" rIns="0" bIns="0" rtlCol="0" anchor="t"/>
          <a:lstStyle/>
          <a:p>
            <a:pPr marL="0" indent="0" algn="l">
              <a:lnSpc>
                <a:spcPts val="5250"/>
              </a:lnSpc>
              <a:buNone/>
            </a:pPr>
            <a:r>
              <a:rPr lang="en-US" sz="4200" kern="0" spc="-126" dirty="0">
                <a:solidFill>
                  <a:srgbClr val="FFFFFF"/>
                </a:solidFill>
                <a:latin typeface="Roboto Mono Medium" pitchFamily="34" charset="0"/>
                <a:ea typeface="Roboto Mono Medium" pitchFamily="34" charset="-122"/>
                <a:cs typeface="Roboto Mono Medium" pitchFamily="34" charset="-120"/>
              </a:rPr>
              <a:t>Hướng Dẫn Cài Đặt Ravada Server (Bước 1-3)</a:t>
            </a:r>
            <a:endParaRPr lang="en-US" sz="4200" dirty="0"/>
          </a:p>
        </p:txBody>
      </p:sp>
      <p:pic>
        <p:nvPicPr>
          <p:cNvPr id="7" name="Image 2" descr="preencoded.png">
            <a:extLst>
              <a:ext uri="{FF2B5EF4-FFF2-40B4-BE49-F238E27FC236}">
                <a16:creationId xmlns:a16="http://schemas.microsoft.com/office/drawing/2014/main" id="{BB4B5DD7-4633-A4AE-E599-93CE95FC582A}"/>
              </a:ext>
            </a:extLst>
          </p:cNvPr>
          <p:cNvPicPr>
            <a:picLocks noChangeAspect="1"/>
          </p:cNvPicPr>
          <p:nvPr/>
        </p:nvPicPr>
        <p:blipFill>
          <a:blip r:embed="rId4"/>
          <a:stretch>
            <a:fillRect/>
          </a:stretch>
        </p:blipFill>
        <p:spPr>
          <a:xfrm>
            <a:off x="748784" y="2515257"/>
            <a:ext cx="1069658" cy="1574840"/>
          </a:xfrm>
          <a:prstGeom prst="rect">
            <a:avLst/>
          </a:prstGeom>
        </p:spPr>
      </p:pic>
      <p:sp>
        <p:nvSpPr>
          <p:cNvPr id="8" name="Text 3">
            <a:extLst>
              <a:ext uri="{FF2B5EF4-FFF2-40B4-BE49-F238E27FC236}">
                <a16:creationId xmlns:a16="http://schemas.microsoft.com/office/drawing/2014/main" id="{F4BB86A3-DBED-3F54-3975-EF2A9BEB1B67}"/>
              </a:ext>
            </a:extLst>
          </p:cNvPr>
          <p:cNvSpPr/>
          <p:nvPr/>
        </p:nvSpPr>
        <p:spPr>
          <a:xfrm>
            <a:off x="2059802" y="3118768"/>
            <a:ext cx="2674382" cy="334208"/>
          </a:xfrm>
          <a:prstGeom prst="rect">
            <a:avLst/>
          </a:prstGeom>
          <a:noFill/>
          <a:ln/>
        </p:spPr>
        <p:txBody>
          <a:bodyPr wrap="none" lIns="0" tIns="0" rIns="0" bIns="0" rtlCol="0" anchor="t"/>
          <a:lstStyle/>
          <a:p>
            <a:pPr marL="0" indent="0" algn="l">
              <a:lnSpc>
                <a:spcPts val="2600"/>
              </a:lnSpc>
              <a:buNone/>
            </a:pPr>
            <a:r>
              <a:rPr lang="vi-VN" sz="3200" dirty="0">
                <a:solidFill>
                  <a:schemeClr val="bg1"/>
                </a:solidFill>
              </a:rPr>
              <a:t>Cài đặt SQL</a:t>
            </a:r>
            <a:endParaRPr lang="en-US" sz="3200" dirty="0">
              <a:solidFill>
                <a:schemeClr val="bg1"/>
              </a:solidFill>
            </a:endParaRPr>
          </a:p>
        </p:txBody>
      </p:sp>
      <p:sp>
        <p:nvSpPr>
          <p:cNvPr id="9" name="Text 4">
            <a:extLst>
              <a:ext uri="{FF2B5EF4-FFF2-40B4-BE49-F238E27FC236}">
                <a16:creationId xmlns:a16="http://schemas.microsoft.com/office/drawing/2014/main" id="{1B3CAF14-A43D-CE20-DC9C-0C385BC13BAD}"/>
              </a:ext>
            </a:extLst>
          </p:cNvPr>
          <p:cNvSpPr/>
          <p:nvPr/>
        </p:nvSpPr>
        <p:spPr>
          <a:xfrm>
            <a:off x="2139315" y="3191651"/>
            <a:ext cx="6255901" cy="684609"/>
          </a:xfrm>
          <a:prstGeom prst="rect">
            <a:avLst/>
          </a:prstGeom>
          <a:noFill/>
          <a:ln/>
        </p:spPr>
        <p:txBody>
          <a:bodyPr wrap="square" lIns="0" tIns="0" rIns="0" bIns="0" rtlCol="0" anchor="t"/>
          <a:lstStyle/>
          <a:p>
            <a:pPr marL="0" indent="0" algn="l">
              <a:lnSpc>
                <a:spcPts val="2650"/>
              </a:lnSpc>
              <a:buNone/>
            </a:pPr>
            <a:endParaRPr lang="en-US" sz="1650" dirty="0"/>
          </a:p>
        </p:txBody>
      </p:sp>
      <p:pic>
        <p:nvPicPr>
          <p:cNvPr id="13" name="Picture 12">
            <a:extLst>
              <a:ext uri="{FF2B5EF4-FFF2-40B4-BE49-F238E27FC236}">
                <a16:creationId xmlns:a16="http://schemas.microsoft.com/office/drawing/2014/main" id="{9CA24014-C9F6-383E-37C9-1FCB7F880CDE}"/>
              </a:ext>
            </a:extLst>
          </p:cNvPr>
          <p:cNvPicPr>
            <a:picLocks noChangeAspect="1"/>
          </p:cNvPicPr>
          <p:nvPr/>
        </p:nvPicPr>
        <p:blipFill>
          <a:blip r:embed="rId5"/>
          <a:stretch>
            <a:fillRect/>
          </a:stretch>
        </p:blipFill>
        <p:spPr>
          <a:xfrm>
            <a:off x="748784" y="4162980"/>
            <a:ext cx="8335195" cy="944962"/>
          </a:xfrm>
          <a:prstGeom prst="rect">
            <a:avLst/>
          </a:prstGeom>
        </p:spPr>
      </p:pic>
      <p:sp>
        <p:nvSpPr>
          <p:cNvPr id="15" name="TextBox 14">
            <a:extLst>
              <a:ext uri="{FF2B5EF4-FFF2-40B4-BE49-F238E27FC236}">
                <a16:creationId xmlns:a16="http://schemas.microsoft.com/office/drawing/2014/main" id="{79E00E6F-020C-24E5-14CD-8CC252163F3E}"/>
              </a:ext>
            </a:extLst>
          </p:cNvPr>
          <p:cNvSpPr txBox="1"/>
          <p:nvPr/>
        </p:nvSpPr>
        <p:spPr>
          <a:xfrm>
            <a:off x="748784" y="5394662"/>
            <a:ext cx="7315200" cy="400110"/>
          </a:xfrm>
          <a:prstGeom prst="rect">
            <a:avLst/>
          </a:prstGeom>
          <a:noFill/>
        </p:spPr>
        <p:txBody>
          <a:bodyPr wrap="square">
            <a:spAutoFit/>
          </a:bodyPr>
          <a:lstStyle/>
          <a:p>
            <a:r>
              <a:rPr lang="vi-VN" sz="2000" dirty="0">
                <a:solidFill>
                  <a:schemeClr val="bg1"/>
                </a:solidFill>
              </a:rPr>
              <a:t>Cài đặt </a:t>
            </a:r>
            <a:r>
              <a:rPr lang="vi-VN" sz="2000" dirty="0" err="1">
                <a:solidFill>
                  <a:schemeClr val="bg1"/>
                </a:solidFill>
              </a:rPr>
              <a:t>ravada</a:t>
            </a:r>
            <a:r>
              <a:rPr lang="vi-VN" sz="2000" dirty="0">
                <a:solidFill>
                  <a:schemeClr val="bg1"/>
                </a:solidFill>
              </a:rPr>
              <a:t> </a:t>
            </a:r>
            <a:r>
              <a:rPr lang="vi-VN" sz="2000" dirty="0" err="1">
                <a:solidFill>
                  <a:schemeClr val="bg1"/>
                </a:solidFill>
              </a:rPr>
              <a:t>webuser</a:t>
            </a:r>
            <a:r>
              <a:rPr lang="vi-VN" sz="2000" dirty="0">
                <a:solidFill>
                  <a:schemeClr val="bg1"/>
                </a:solidFill>
              </a:rPr>
              <a:t> và tạo tài khoản admin</a:t>
            </a:r>
          </a:p>
        </p:txBody>
      </p:sp>
      <p:pic>
        <p:nvPicPr>
          <p:cNvPr id="16" name="Picture 15">
            <a:extLst>
              <a:ext uri="{FF2B5EF4-FFF2-40B4-BE49-F238E27FC236}">
                <a16:creationId xmlns:a16="http://schemas.microsoft.com/office/drawing/2014/main" id="{B4399864-C4B5-9834-CD6A-BB5C427B4A91}"/>
              </a:ext>
            </a:extLst>
          </p:cNvPr>
          <p:cNvPicPr>
            <a:picLocks noChangeAspect="1"/>
          </p:cNvPicPr>
          <p:nvPr/>
        </p:nvPicPr>
        <p:blipFill>
          <a:blip r:embed="rId6"/>
          <a:stretch>
            <a:fillRect/>
          </a:stretch>
        </p:blipFill>
        <p:spPr>
          <a:xfrm>
            <a:off x="748784" y="6081492"/>
            <a:ext cx="8335195" cy="759685"/>
          </a:xfrm>
          <a:prstGeom prst="rect">
            <a:avLst/>
          </a:prstGeom>
        </p:spPr>
      </p:pic>
    </p:spTree>
    <p:extLst>
      <p:ext uri="{BB962C8B-B14F-4D97-AF65-F5344CB8AC3E}">
        <p14:creationId xmlns:p14="http://schemas.microsoft.com/office/powerpoint/2010/main" val="4076453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897F9-8498-F524-E329-BD9994F3F16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969BE55-8585-5F39-76BC-4FACA32FBE53}"/>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C727299C-988E-C898-3F06-82351F379222}"/>
              </a:ext>
            </a:extLst>
          </p:cNvPr>
          <p:cNvSpPr/>
          <p:nvPr/>
        </p:nvSpPr>
        <p:spPr>
          <a:xfrm>
            <a:off x="748784" y="923568"/>
            <a:ext cx="7646432" cy="1337072"/>
          </a:xfrm>
          <a:prstGeom prst="rect">
            <a:avLst/>
          </a:prstGeom>
          <a:noFill/>
          <a:ln/>
        </p:spPr>
        <p:txBody>
          <a:bodyPr wrap="square" lIns="0" tIns="0" rIns="0" bIns="0" rtlCol="0" anchor="t"/>
          <a:lstStyle/>
          <a:p>
            <a:pPr marL="0" indent="0" algn="l">
              <a:lnSpc>
                <a:spcPts val="5250"/>
              </a:lnSpc>
              <a:buNone/>
            </a:pPr>
            <a:r>
              <a:rPr lang="en-US" sz="4200" kern="0" spc="-126" dirty="0">
                <a:solidFill>
                  <a:srgbClr val="FFFFFF"/>
                </a:solidFill>
                <a:latin typeface="Roboto Mono Medium" pitchFamily="34" charset="0"/>
                <a:ea typeface="Roboto Mono Medium" pitchFamily="34" charset="-122"/>
                <a:cs typeface="Roboto Mono Medium" pitchFamily="34" charset="-120"/>
              </a:rPr>
              <a:t>Hướng Dẫn Cài Đặt Ravada Server (Bước 1-3)</a:t>
            </a:r>
            <a:endParaRPr lang="en-US" sz="4200" dirty="0"/>
          </a:p>
        </p:txBody>
      </p:sp>
      <p:sp>
        <p:nvSpPr>
          <p:cNvPr id="14" name="TextBox 13">
            <a:extLst>
              <a:ext uri="{FF2B5EF4-FFF2-40B4-BE49-F238E27FC236}">
                <a16:creationId xmlns:a16="http://schemas.microsoft.com/office/drawing/2014/main" id="{DC7485F6-420C-D606-F7EC-27DDD511E772}"/>
              </a:ext>
            </a:extLst>
          </p:cNvPr>
          <p:cNvSpPr txBox="1"/>
          <p:nvPr/>
        </p:nvSpPr>
        <p:spPr>
          <a:xfrm>
            <a:off x="914400" y="2555336"/>
            <a:ext cx="7315200" cy="703078"/>
          </a:xfrm>
          <a:prstGeom prst="rect">
            <a:avLst/>
          </a:prstGeom>
          <a:noFill/>
        </p:spPr>
        <p:txBody>
          <a:bodyPr wrap="square">
            <a:spAutoFit/>
          </a:bodyPr>
          <a:lstStyle/>
          <a:p>
            <a:pPr algn="l">
              <a:lnSpc>
                <a:spcPts val="5519"/>
              </a:lnSpc>
            </a:pPr>
            <a:r>
              <a:rPr lang="en-US" sz="2800" dirty="0" err="1">
                <a:solidFill>
                  <a:schemeClr val="bg1"/>
                </a:solidFill>
                <a:latin typeface="Arial" panose="020B0604020202020204" pitchFamily="34" charset="0"/>
                <a:cs typeface="Arial" panose="020B0604020202020204" pitchFamily="34" charset="0"/>
              </a:rPr>
              <a:t>Tạo</a:t>
            </a:r>
            <a:r>
              <a:rPr lang="en-US" sz="2800" dirty="0">
                <a:solidFill>
                  <a:schemeClr val="bg1"/>
                </a:solidFill>
                <a:latin typeface="Arial" panose="020B0604020202020204" pitchFamily="34" charset="0"/>
                <a:cs typeface="Arial" panose="020B0604020202020204" pitchFamily="34" charset="0"/>
              </a:rPr>
              <a:t> user: admin </a:t>
            </a:r>
            <a:r>
              <a:rPr lang="en-US" sz="2800" dirty="0" err="1">
                <a:solidFill>
                  <a:schemeClr val="bg1"/>
                </a:solidFill>
                <a:latin typeface="Arial" panose="020B0604020202020204" pitchFamily="34" charset="0"/>
                <a:cs typeface="Arial" panose="020B0604020202020204" pitchFamily="34" charset="0"/>
              </a:rPr>
              <a:t>và</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cấp</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quyền</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cho</a:t>
            </a:r>
            <a:r>
              <a:rPr lang="en-US" sz="2800" dirty="0">
                <a:solidFill>
                  <a:schemeClr val="bg1"/>
                </a:solidFill>
                <a:latin typeface="Arial" panose="020B0604020202020204" pitchFamily="34" charset="0"/>
                <a:cs typeface="Arial" panose="020B0604020202020204" pitchFamily="34" charset="0"/>
              </a:rPr>
              <a:t> user</a:t>
            </a:r>
          </a:p>
        </p:txBody>
      </p:sp>
      <p:pic>
        <p:nvPicPr>
          <p:cNvPr id="15" name="Picture 14">
            <a:extLst>
              <a:ext uri="{FF2B5EF4-FFF2-40B4-BE49-F238E27FC236}">
                <a16:creationId xmlns:a16="http://schemas.microsoft.com/office/drawing/2014/main" id="{515769E1-7564-2749-2DFA-5463131EE045}"/>
              </a:ext>
            </a:extLst>
          </p:cNvPr>
          <p:cNvPicPr>
            <a:picLocks noChangeAspect="1"/>
          </p:cNvPicPr>
          <p:nvPr/>
        </p:nvPicPr>
        <p:blipFill>
          <a:blip r:embed="rId4"/>
          <a:stretch>
            <a:fillRect/>
          </a:stretch>
        </p:blipFill>
        <p:spPr>
          <a:xfrm>
            <a:off x="669933" y="3654532"/>
            <a:ext cx="8474067" cy="2030144"/>
          </a:xfrm>
          <a:prstGeom prst="rect">
            <a:avLst/>
          </a:prstGeom>
        </p:spPr>
      </p:pic>
    </p:spTree>
    <p:extLst>
      <p:ext uri="{BB962C8B-B14F-4D97-AF65-F5344CB8AC3E}">
        <p14:creationId xmlns:p14="http://schemas.microsoft.com/office/powerpoint/2010/main" val="11926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54732-2D79-9D30-2AF4-8A17D5E1602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6F154F9-8CF5-8B68-7C71-A635789E8E87}"/>
              </a:ext>
            </a:extLst>
          </p:cNvPr>
          <p:cNvSpPr/>
          <p:nvPr/>
        </p:nvSpPr>
        <p:spPr>
          <a:xfrm>
            <a:off x="748784" y="923568"/>
            <a:ext cx="7646432" cy="1337072"/>
          </a:xfrm>
          <a:prstGeom prst="rect">
            <a:avLst/>
          </a:prstGeom>
          <a:noFill/>
          <a:ln/>
        </p:spPr>
        <p:txBody>
          <a:bodyPr wrap="square" lIns="0" tIns="0" rIns="0" bIns="0" rtlCol="0" anchor="t"/>
          <a:lstStyle/>
          <a:p>
            <a:pPr marL="0" indent="0" algn="l">
              <a:lnSpc>
                <a:spcPts val="5250"/>
              </a:lnSpc>
              <a:buNone/>
            </a:pPr>
            <a:r>
              <a:rPr lang="en-US" sz="4200" kern="0" spc="-126" dirty="0">
                <a:solidFill>
                  <a:srgbClr val="FFFFFF"/>
                </a:solidFill>
                <a:latin typeface="Roboto Mono Medium" pitchFamily="34" charset="0"/>
                <a:ea typeface="Roboto Mono Medium" pitchFamily="34" charset="-122"/>
                <a:cs typeface="Roboto Mono Medium" pitchFamily="34" charset="-120"/>
              </a:rPr>
              <a:t>Hướng Dẫn Cài Đặt Ravada Server (Bước 1-3)</a:t>
            </a:r>
            <a:endParaRPr lang="en-US" sz="4200" dirty="0"/>
          </a:p>
        </p:txBody>
      </p:sp>
      <p:pic>
        <p:nvPicPr>
          <p:cNvPr id="10" name="Image 3" descr="preencoded.png">
            <a:extLst>
              <a:ext uri="{FF2B5EF4-FFF2-40B4-BE49-F238E27FC236}">
                <a16:creationId xmlns:a16="http://schemas.microsoft.com/office/drawing/2014/main" id="{2F6DE564-A166-4145-07C9-269D9E3AF6F5}"/>
              </a:ext>
            </a:extLst>
          </p:cNvPr>
          <p:cNvPicPr>
            <a:picLocks noChangeAspect="1"/>
          </p:cNvPicPr>
          <p:nvPr/>
        </p:nvPicPr>
        <p:blipFill>
          <a:blip r:embed="rId3"/>
          <a:stretch>
            <a:fillRect/>
          </a:stretch>
        </p:blipFill>
        <p:spPr>
          <a:xfrm>
            <a:off x="748784" y="2620245"/>
            <a:ext cx="1069658" cy="1574840"/>
          </a:xfrm>
          <a:prstGeom prst="rect">
            <a:avLst/>
          </a:prstGeom>
        </p:spPr>
      </p:pic>
      <p:sp>
        <p:nvSpPr>
          <p:cNvPr id="11" name="Text 5">
            <a:extLst>
              <a:ext uri="{FF2B5EF4-FFF2-40B4-BE49-F238E27FC236}">
                <a16:creationId xmlns:a16="http://schemas.microsoft.com/office/drawing/2014/main" id="{9CD0D4B7-7986-B232-29ED-A75A3238B579}"/>
              </a:ext>
            </a:extLst>
          </p:cNvPr>
          <p:cNvSpPr/>
          <p:nvPr/>
        </p:nvSpPr>
        <p:spPr>
          <a:xfrm>
            <a:off x="2047344" y="2453141"/>
            <a:ext cx="3200043" cy="334208"/>
          </a:xfrm>
          <a:prstGeom prst="rect">
            <a:avLst/>
          </a:prstGeom>
          <a:noFill/>
          <a:ln/>
        </p:spPr>
        <p:txBody>
          <a:bodyPr wrap="none" lIns="0" tIns="0" rIns="0" bIns="0" rtlCol="0" anchor="t"/>
          <a:lstStyle/>
          <a:p>
            <a:pPr algn="l">
              <a:lnSpc>
                <a:spcPts val="5519"/>
              </a:lnSpc>
            </a:pPr>
            <a:r>
              <a:rPr lang="en-US" sz="2400" dirty="0" err="1">
                <a:solidFill>
                  <a:schemeClr val="bg1"/>
                </a:solidFill>
                <a:latin typeface="Arial" panose="020B0604020202020204" pitchFamily="34" charset="0"/>
                <a:cs typeface="Arial" panose="020B0604020202020204" pitchFamily="34" charset="0"/>
              </a:rPr>
              <a:t>Bật</a:t>
            </a:r>
            <a:r>
              <a:rPr lang="en-US" sz="2400" dirty="0">
                <a:solidFill>
                  <a:schemeClr val="bg1"/>
                </a:solidFill>
                <a:latin typeface="Arial" panose="020B0604020202020204" pitchFamily="34" charset="0"/>
                <a:cs typeface="Arial" panose="020B0604020202020204" pitchFamily="34" charset="0"/>
              </a:rPr>
              <a:t> services</a:t>
            </a:r>
          </a:p>
        </p:txBody>
      </p:sp>
      <p:sp>
        <p:nvSpPr>
          <p:cNvPr id="12" name="Text 6">
            <a:extLst>
              <a:ext uri="{FF2B5EF4-FFF2-40B4-BE49-F238E27FC236}">
                <a16:creationId xmlns:a16="http://schemas.microsoft.com/office/drawing/2014/main" id="{CBCFDFDB-AFD5-4A80-9296-AF94F1CD3F5F}"/>
              </a:ext>
            </a:extLst>
          </p:cNvPr>
          <p:cNvSpPr/>
          <p:nvPr/>
        </p:nvSpPr>
        <p:spPr>
          <a:xfrm>
            <a:off x="2119437" y="3187308"/>
            <a:ext cx="6255901" cy="684609"/>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14" name="TextBox 13">
            <a:extLst>
              <a:ext uri="{FF2B5EF4-FFF2-40B4-BE49-F238E27FC236}">
                <a16:creationId xmlns:a16="http://schemas.microsoft.com/office/drawing/2014/main" id="{C18C9E11-A378-9708-F357-17E8A16C0532}"/>
              </a:ext>
            </a:extLst>
          </p:cNvPr>
          <p:cNvSpPr txBox="1"/>
          <p:nvPr/>
        </p:nvSpPr>
        <p:spPr>
          <a:xfrm>
            <a:off x="1948124" y="3390851"/>
            <a:ext cx="7315200" cy="646331"/>
          </a:xfrm>
          <a:prstGeom prst="rect">
            <a:avLst/>
          </a:prstGeom>
          <a:noFill/>
        </p:spPr>
        <p:txBody>
          <a:bodyPr wrap="square">
            <a:spAutoFit/>
          </a:bodyPr>
          <a:lstStyle/>
          <a:p>
            <a:r>
              <a:rPr lang="vi-VN" dirty="0" err="1">
                <a:solidFill>
                  <a:schemeClr val="bg1"/>
                </a:solidFill>
              </a:rPr>
              <a:t>sudo</a:t>
            </a:r>
            <a:r>
              <a:rPr lang="vi-VN" dirty="0">
                <a:solidFill>
                  <a:schemeClr val="bg1"/>
                </a:solidFill>
              </a:rPr>
              <a:t> </a:t>
            </a:r>
            <a:r>
              <a:rPr lang="vi-VN" dirty="0" err="1">
                <a:solidFill>
                  <a:schemeClr val="bg1"/>
                </a:solidFill>
              </a:rPr>
              <a:t>systemctl</a:t>
            </a:r>
            <a:r>
              <a:rPr lang="vi-VN" dirty="0">
                <a:solidFill>
                  <a:schemeClr val="bg1"/>
                </a:solidFill>
              </a:rPr>
              <a:t> </a:t>
            </a:r>
            <a:r>
              <a:rPr lang="vi-VN" dirty="0" err="1">
                <a:solidFill>
                  <a:schemeClr val="bg1"/>
                </a:solidFill>
              </a:rPr>
              <a:t>enable</a:t>
            </a:r>
            <a:r>
              <a:rPr lang="vi-VN" dirty="0">
                <a:solidFill>
                  <a:schemeClr val="bg1"/>
                </a:solidFill>
              </a:rPr>
              <a:t> </a:t>
            </a:r>
            <a:r>
              <a:rPr lang="vi-VN" dirty="0" err="1">
                <a:solidFill>
                  <a:schemeClr val="bg1"/>
                </a:solidFill>
              </a:rPr>
              <a:t>rvd_back</a:t>
            </a:r>
            <a:endParaRPr lang="vi-VN" dirty="0">
              <a:solidFill>
                <a:schemeClr val="bg1"/>
              </a:solidFill>
            </a:endParaRPr>
          </a:p>
          <a:p>
            <a:r>
              <a:rPr lang="vi-VN" dirty="0" err="1">
                <a:solidFill>
                  <a:schemeClr val="bg1"/>
                </a:solidFill>
              </a:rPr>
              <a:t>sudo</a:t>
            </a:r>
            <a:r>
              <a:rPr lang="vi-VN" dirty="0">
                <a:solidFill>
                  <a:schemeClr val="bg1"/>
                </a:solidFill>
              </a:rPr>
              <a:t> </a:t>
            </a:r>
            <a:r>
              <a:rPr lang="vi-VN" dirty="0" err="1">
                <a:solidFill>
                  <a:schemeClr val="bg1"/>
                </a:solidFill>
              </a:rPr>
              <a:t>systemctl</a:t>
            </a:r>
            <a:r>
              <a:rPr lang="vi-VN" dirty="0">
                <a:solidFill>
                  <a:schemeClr val="bg1"/>
                </a:solidFill>
              </a:rPr>
              <a:t> </a:t>
            </a:r>
            <a:r>
              <a:rPr lang="vi-VN" dirty="0" err="1">
                <a:solidFill>
                  <a:schemeClr val="bg1"/>
                </a:solidFill>
              </a:rPr>
              <a:t>enable</a:t>
            </a:r>
            <a:r>
              <a:rPr lang="vi-VN" dirty="0">
                <a:solidFill>
                  <a:schemeClr val="bg1"/>
                </a:solidFill>
              </a:rPr>
              <a:t> </a:t>
            </a:r>
            <a:r>
              <a:rPr lang="vi-VN" dirty="0" err="1">
                <a:solidFill>
                  <a:schemeClr val="bg1"/>
                </a:solidFill>
              </a:rPr>
              <a:t>rvd_front</a:t>
            </a:r>
            <a:endParaRPr lang="vi-VN" dirty="0">
              <a:solidFill>
                <a:schemeClr val="bg1"/>
              </a:solidFill>
            </a:endParaRPr>
          </a:p>
        </p:txBody>
      </p:sp>
      <p:sp>
        <p:nvSpPr>
          <p:cNvPr id="16" name="TextBox 15">
            <a:extLst>
              <a:ext uri="{FF2B5EF4-FFF2-40B4-BE49-F238E27FC236}">
                <a16:creationId xmlns:a16="http://schemas.microsoft.com/office/drawing/2014/main" id="{9153BD5E-2846-C5EB-B7CF-4E15C5D107FD}"/>
              </a:ext>
            </a:extLst>
          </p:cNvPr>
          <p:cNvSpPr txBox="1"/>
          <p:nvPr/>
        </p:nvSpPr>
        <p:spPr>
          <a:xfrm>
            <a:off x="1948124" y="4336920"/>
            <a:ext cx="7315200" cy="461665"/>
          </a:xfrm>
          <a:prstGeom prst="rect">
            <a:avLst/>
          </a:prstGeom>
          <a:noFill/>
        </p:spPr>
        <p:txBody>
          <a:bodyPr wrap="square">
            <a:spAutoFit/>
          </a:bodyPr>
          <a:lstStyle/>
          <a:p>
            <a:r>
              <a:rPr lang="vi-VN" sz="2400" dirty="0">
                <a:solidFill>
                  <a:schemeClr val="bg1"/>
                </a:solidFill>
              </a:rPr>
              <a:t>Chạy </a:t>
            </a:r>
            <a:r>
              <a:rPr lang="vi-VN" sz="2400" dirty="0" err="1">
                <a:solidFill>
                  <a:schemeClr val="bg1"/>
                </a:solidFill>
              </a:rPr>
              <a:t>services</a:t>
            </a:r>
            <a:endParaRPr lang="vi-VN" sz="2400" dirty="0">
              <a:solidFill>
                <a:schemeClr val="bg1"/>
              </a:solidFill>
            </a:endParaRPr>
          </a:p>
        </p:txBody>
      </p:sp>
      <p:sp>
        <p:nvSpPr>
          <p:cNvPr id="18" name="TextBox 17">
            <a:extLst>
              <a:ext uri="{FF2B5EF4-FFF2-40B4-BE49-F238E27FC236}">
                <a16:creationId xmlns:a16="http://schemas.microsoft.com/office/drawing/2014/main" id="{C64E2C1F-AD82-BC63-238F-5DBC6B5BC807}"/>
              </a:ext>
            </a:extLst>
          </p:cNvPr>
          <p:cNvSpPr txBox="1"/>
          <p:nvPr/>
        </p:nvSpPr>
        <p:spPr>
          <a:xfrm>
            <a:off x="1948124" y="4844227"/>
            <a:ext cx="7315200" cy="646331"/>
          </a:xfrm>
          <a:prstGeom prst="rect">
            <a:avLst/>
          </a:prstGeom>
          <a:noFill/>
        </p:spPr>
        <p:txBody>
          <a:bodyPr wrap="square">
            <a:spAutoFit/>
          </a:bodyPr>
          <a:lstStyle/>
          <a:p>
            <a:r>
              <a:rPr lang="vi-VN" dirty="0" err="1">
                <a:solidFill>
                  <a:schemeClr val="bg1"/>
                </a:solidFill>
              </a:rPr>
              <a:t>sudo</a:t>
            </a:r>
            <a:r>
              <a:rPr lang="vi-VN" dirty="0">
                <a:solidFill>
                  <a:schemeClr val="bg1"/>
                </a:solidFill>
              </a:rPr>
              <a:t> </a:t>
            </a:r>
            <a:r>
              <a:rPr lang="vi-VN" dirty="0" err="1">
                <a:solidFill>
                  <a:schemeClr val="bg1"/>
                </a:solidFill>
              </a:rPr>
              <a:t>systemctl</a:t>
            </a:r>
            <a:r>
              <a:rPr lang="vi-VN" dirty="0">
                <a:solidFill>
                  <a:schemeClr val="bg1"/>
                </a:solidFill>
              </a:rPr>
              <a:t> </a:t>
            </a:r>
            <a:r>
              <a:rPr lang="vi-VN" dirty="0" err="1">
                <a:solidFill>
                  <a:schemeClr val="bg1"/>
                </a:solidFill>
              </a:rPr>
              <a:t>start</a:t>
            </a:r>
            <a:r>
              <a:rPr lang="vi-VN" dirty="0">
                <a:solidFill>
                  <a:schemeClr val="bg1"/>
                </a:solidFill>
              </a:rPr>
              <a:t> </a:t>
            </a:r>
            <a:r>
              <a:rPr lang="vi-VN" dirty="0" err="1">
                <a:solidFill>
                  <a:schemeClr val="bg1"/>
                </a:solidFill>
              </a:rPr>
              <a:t>rvd_back</a:t>
            </a:r>
            <a:endParaRPr lang="vi-VN" dirty="0">
              <a:solidFill>
                <a:schemeClr val="bg1"/>
              </a:solidFill>
            </a:endParaRPr>
          </a:p>
          <a:p>
            <a:r>
              <a:rPr lang="vi-VN" dirty="0" err="1">
                <a:solidFill>
                  <a:schemeClr val="bg1"/>
                </a:solidFill>
              </a:rPr>
              <a:t>sudo</a:t>
            </a:r>
            <a:r>
              <a:rPr lang="vi-VN" dirty="0">
                <a:solidFill>
                  <a:schemeClr val="bg1"/>
                </a:solidFill>
              </a:rPr>
              <a:t> </a:t>
            </a:r>
            <a:r>
              <a:rPr lang="vi-VN" dirty="0" err="1">
                <a:solidFill>
                  <a:schemeClr val="bg1"/>
                </a:solidFill>
              </a:rPr>
              <a:t>systemctl</a:t>
            </a:r>
            <a:r>
              <a:rPr lang="vi-VN" dirty="0">
                <a:solidFill>
                  <a:schemeClr val="bg1"/>
                </a:solidFill>
              </a:rPr>
              <a:t> </a:t>
            </a:r>
            <a:r>
              <a:rPr lang="vi-VN" dirty="0" err="1">
                <a:solidFill>
                  <a:schemeClr val="bg1"/>
                </a:solidFill>
              </a:rPr>
              <a:t>start</a:t>
            </a:r>
            <a:r>
              <a:rPr lang="vi-VN" dirty="0">
                <a:solidFill>
                  <a:schemeClr val="bg1"/>
                </a:solidFill>
              </a:rPr>
              <a:t> </a:t>
            </a:r>
            <a:r>
              <a:rPr lang="vi-VN" dirty="0" err="1">
                <a:solidFill>
                  <a:schemeClr val="bg1"/>
                </a:solidFill>
              </a:rPr>
              <a:t>rvd_front</a:t>
            </a:r>
            <a:endParaRPr lang="vi-VN" dirty="0">
              <a:solidFill>
                <a:schemeClr val="bg1"/>
              </a:solidFill>
            </a:endParaRPr>
          </a:p>
        </p:txBody>
      </p:sp>
      <p:pic>
        <p:nvPicPr>
          <p:cNvPr id="19" name="Picture 18">
            <a:extLst>
              <a:ext uri="{FF2B5EF4-FFF2-40B4-BE49-F238E27FC236}">
                <a16:creationId xmlns:a16="http://schemas.microsoft.com/office/drawing/2014/main" id="{7FCF95E9-60BD-F4F0-79F9-29A8EF88B96E}"/>
              </a:ext>
            </a:extLst>
          </p:cNvPr>
          <p:cNvPicPr>
            <a:picLocks noChangeAspect="1"/>
          </p:cNvPicPr>
          <p:nvPr/>
        </p:nvPicPr>
        <p:blipFill>
          <a:blip r:embed="rId4"/>
          <a:stretch>
            <a:fillRect/>
          </a:stretch>
        </p:blipFill>
        <p:spPr>
          <a:xfrm>
            <a:off x="808419" y="5662068"/>
            <a:ext cx="13338314" cy="2014178"/>
          </a:xfrm>
          <a:prstGeom prst="rect">
            <a:avLst/>
          </a:prstGeom>
        </p:spPr>
      </p:pic>
    </p:spTree>
    <p:extLst>
      <p:ext uri="{BB962C8B-B14F-4D97-AF65-F5344CB8AC3E}">
        <p14:creationId xmlns:p14="http://schemas.microsoft.com/office/powerpoint/2010/main" val="1640048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08113"/>
            <a:ext cx="14630400" cy="1232452"/>
          </a:xfrm>
          <a:prstGeom prst="rect">
            <a:avLst/>
          </a:prstGeom>
        </p:spPr>
      </p:pic>
      <p:pic>
        <p:nvPicPr>
          <p:cNvPr id="20" name="Picture 19">
            <a:extLst>
              <a:ext uri="{FF2B5EF4-FFF2-40B4-BE49-F238E27FC236}">
                <a16:creationId xmlns:a16="http://schemas.microsoft.com/office/drawing/2014/main" id="{4B2571AB-6A6F-D739-AD66-970F1E86753F}"/>
              </a:ext>
            </a:extLst>
          </p:cNvPr>
          <p:cNvPicPr>
            <a:picLocks noChangeAspect="1"/>
          </p:cNvPicPr>
          <p:nvPr/>
        </p:nvPicPr>
        <p:blipFill>
          <a:blip r:embed="rId4"/>
          <a:stretch>
            <a:fillRect/>
          </a:stretch>
        </p:blipFill>
        <p:spPr>
          <a:xfrm>
            <a:off x="3508512" y="1232452"/>
            <a:ext cx="10833653" cy="6589644"/>
          </a:xfrm>
          <a:prstGeom prst="rect">
            <a:avLst/>
          </a:prstGeom>
        </p:spPr>
      </p:pic>
      <p:sp>
        <p:nvSpPr>
          <p:cNvPr id="22" name="TextBox 21">
            <a:extLst>
              <a:ext uri="{FF2B5EF4-FFF2-40B4-BE49-F238E27FC236}">
                <a16:creationId xmlns:a16="http://schemas.microsoft.com/office/drawing/2014/main" id="{FE2A8775-ABBB-7DF1-55BA-783E33196A76}"/>
              </a:ext>
            </a:extLst>
          </p:cNvPr>
          <p:cNvSpPr txBox="1"/>
          <p:nvPr/>
        </p:nvSpPr>
        <p:spPr>
          <a:xfrm>
            <a:off x="496956" y="1539772"/>
            <a:ext cx="7315200" cy="523220"/>
          </a:xfrm>
          <a:prstGeom prst="rect">
            <a:avLst/>
          </a:prstGeom>
          <a:noFill/>
        </p:spPr>
        <p:txBody>
          <a:bodyPr wrap="square">
            <a:spAutoFit/>
          </a:bodyPr>
          <a:lstStyle/>
          <a:p>
            <a:r>
              <a:rPr lang="vi-VN" sz="2800" dirty="0">
                <a:solidFill>
                  <a:schemeClr val="bg1"/>
                </a:solidFill>
              </a:rPr>
              <a:t>Đăng nhập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62940" y="379570"/>
            <a:ext cx="7883842" cy="1125141"/>
          </a:xfrm>
          <a:prstGeom prst="rect">
            <a:avLst/>
          </a:prstGeom>
          <a:noFill/>
          <a:ln/>
        </p:spPr>
        <p:txBody>
          <a:bodyPr wrap="square" lIns="0" tIns="0" rIns="0" bIns="0" rtlCol="0" anchor="t"/>
          <a:lstStyle/>
          <a:p>
            <a:pPr marL="0" indent="0" algn="l">
              <a:lnSpc>
                <a:spcPts val="4400"/>
              </a:lnSpc>
              <a:buNone/>
            </a:pPr>
            <a:r>
              <a:rPr lang="en-US" sz="3500" kern="0" spc="-106" dirty="0">
                <a:solidFill>
                  <a:srgbClr val="FFFFFF"/>
                </a:solidFill>
                <a:latin typeface="Roboto Mono Medium" pitchFamily="34" charset="0"/>
                <a:ea typeface="Roboto Mono Medium" pitchFamily="34" charset="-122"/>
                <a:cs typeface="Roboto Mono Medium" pitchFamily="34" charset="-120"/>
              </a:rPr>
              <a:t>Tạo và Cấu Hình Máy Ảo trên Ravada VDI</a:t>
            </a:r>
            <a:endParaRPr lang="en-US" sz="3500" dirty="0"/>
          </a:p>
        </p:txBody>
      </p:sp>
      <p:sp>
        <p:nvSpPr>
          <p:cNvPr id="4" name="Shape 1"/>
          <p:cNvSpPr/>
          <p:nvPr/>
        </p:nvSpPr>
        <p:spPr>
          <a:xfrm>
            <a:off x="651075" y="1530612"/>
            <a:ext cx="7883842" cy="1325285"/>
          </a:xfrm>
          <a:prstGeom prst="roundRect">
            <a:avLst>
              <a:gd name="adj" fmla="val 2038"/>
            </a:avLst>
          </a:prstGeom>
          <a:solidFill>
            <a:srgbClr val="404040"/>
          </a:solidFill>
          <a:ln/>
        </p:spPr>
      </p:sp>
      <p:sp>
        <p:nvSpPr>
          <p:cNvPr id="5" name="Text 2"/>
          <p:cNvSpPr/>
          <p:nvPr/>
        </p:nvSpPr>
        <p:spPr>
          <a:xfrm>
            <a:off x="831097" y="1710634"/>
            <a:ext cx="2250281" cy="281226"/>
          </a:xfrm>
          <a:prstGeom prst="rect">
            <a:avLst/>
          </a:prstGeom>
          <a:noFill/>
          <a:ln/>
        </p:spPr>
        <p:txBody>
          <a:bodyPr wrap="none" lIns="0" tIns="0" rIns="0" bIns="0" rtlCol="0" anchor="t"/>
          <a:lstStyle/>
          <a:p>
            <a:pPr marL="0" indent="0" algn="l">
              <a:lnSpc>
                <a:spcPts val="2200"/>
              </a:lnSpc>
              <a:buNone/>
            </a:pPr>
            <a:r>
              <a:rPr lang="en-US" sz="1750" kern="0" spc="-53" dirty="0">
                <a:solidFill>
                  <a:srgbClr val="E5E0DF"/>
                </a:solidFill>
                <a:latin typeface="Roboto Mono Medium" pitchFamily="34" charset="0"/>
                <a:ea typeface="Roboto Mono Medium" pitchFamily="34" charset="-122"/>
                <a:cs typeface="Roboto Mono Medium" pitchFamily="34" charset="-120"/>
              </a:rPr>
              <a:t>Tạo Máy Ảo Mới</a:t>
            </a:r>
            <a:endParaRPr lang="en-US" sz="1750" dirty="0"/>
          </a:p>
        </p:txBody>
      </p:sp>
      <p:sp>
        <p:nvSpPr>
          <p:cNvPr id="6" name="Text 3"/>
          <p:cNvSpPr/>
          <p:nvPr/>
        </p:nvSpPr>
        <p:spPr>
          <a:xfrm>
            <a:off x="831097" y="2099849"/>
            <a:ext cx="7523798" cy="576024"/>
          </a:xfrm>
          <a:prstGeom prst="rect">
            <a:avLst/>
          </a:prstGeom>
          <a:noFill/>
          <a:ln/>
        </p:spPr>
        <p:txBody>
          <a:bodyPr wrap="square" lIns="0" tIns="0" rIns="0" bIns="0" rtlCol="0" anchor="t"/>
          <a:lstStyle/>
          <a:p>
            <a:pPr marL="0" indent="0" algn="l">
              <a:lnSpc>
                <a:spcPts val="2250"/>
              </a:lnSpc>
              <a:buNone/>
            </a:pPr>
            <a:r>
              <a:rPr lang="en-US" sz="1400" kern="0" spc="-14" dirty="0">
                <a:solidFill>
                  <a:srgbClr val="E5E0DF"/>
                </a:solidFill>
                <a:latin typeface="Roboto" pitchFamily="34" charset="0"/>
                <a:ea typeface="Roboto" pitchFamily="34" charset="-122"/>
                <a:cs typeface="Roboto" pitchFamily="34" charset="-120"/>
              </a:rPr>
              <a:t>Sử dụng giao diện web hoặc command line để tạo máy ảo mới. Nhập các thông số cơ bản như tên và mô tả.</a:t>
            </a:r>
            <a:endParaRPr lang="en-US" sz="1400" dirty="0"/>
          </a:p>
        </p:txBody>
      </p:sp>
      <p:pic>
        <p:nvPicPr>
          <p:cNvPr id="16" name="Picture 15">
            <a:extLst>
              <a:ext uri="{FF2B5EF4-FFF2-40B4-BE49-F238E27FC236}">
                <a16:creationId xmlns:a16="http://schemas.microsoft.com/office/drawing/2014/main" id="{50A0E855-703F-FAA3-2A98-823B399835E1}"/>
              </a:ext>
            </a:extLst>
          </p:cNvPr>
          <p:cNvPicPr>
            <a:picLocks noChangeAspect="1"/>
          </p:cNvPicPr>
          <p:nvPr/>
        </p:nvPicPr>
        <p:blipFill>
          <a:blip r:embed="rId3"/>
          <a:stretch>
            <a:fillRect/>
          </a:stretch>
        </p:blipFill>
        <p:spPr>
          <a:xfrm>
            <a:off x="4492730" y="3035919"/>
            <a:ext cx="9700348" cy="481411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TotalTime>
  <Words>935</Words>
  <Application>Microsoft Office PowerPoint</Application>
  <PresentationFormat>Custom</PresentationFormat>
  <Paragraphs>80</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Roboto</vt:lpstr>
      <vt:lpstr>Roboto Mono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cp:lastModifiedBy>
  <cp:revision>4</cp:revision>
  <dcterms:created xsi:type="dcterms:W3CDTF">2025-03-16T09:01:00Z</dcterms:created>
  <dcterms:modified xsi:type="dcterms:W3CDTF">2025-05-14T18:13:22Z</dcterms:modified>
</cp:coreProperties>
</file>